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8" r:id="rId3"/>
    <p:sldId id="261" r:id="rId4"/>
    <p:sldId id="259" r:id="rId5"/>
    <p:sldId id="269" r:id="rId6"/>
    <p:sldId id="263" r:id="rId7"/>
    <p:sldId id="265" r:id="rId8"/>
    <p:sldId id="267" r:id="rId9"/>
    <p:sldId id="266" r:id="rId10"/>
    <p:sldId id="260"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F5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78" autoAdjust="0"/>
    <p:restoredTop sz="94660"/>
  </p:normalViewPr>
  <p:slideViewPr>
    <p:cSldViewPr snapToGrid="0">
      <p:cViewPr varScale="1">
        <p:scale>
          <a:sx n="78" d="100"/>
          <a:sy n="78" d="100"/>
        </p:scale>
        <p:origin x="71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E46BA1-CDE2-46E5-9C8E-F31D1D32A98C}" type="datetimeFigureOut">
              <a:rPr lang="en-IN" smtClean="0"/>
              <a:t>14-06-2025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778909-D026-43D6-B93C-A07825ED8A7C}" type="slidenum">
              <a:rPr lang="en-IN" smtClean="0"/>
              <a:t>‹#›</a:t>
            </a:fld>
            <a:endParaRPr lang="en-IN"/>
          </a:p>
        </p:txBody>
      </p:sp>
    </p:spTree>
    <p:extLst>
      <p:ext uri="{BB962C8B-B14F-4D97-AF65-F5344CB8AC3E}">
        <p14:creationId xmlns:p14="http://schemas.microsoft.com/office/powerpoint/2010/main" val="3814447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778909-D026-43D6-B93C-A07825ED8A7C}" type="slidenum">
              <a:rPr lang="en-IN" smtClean="0"/>
              <a:t>2</a:t>
            </a:fld>
            <a:endParaRPr lang="en-IN"/>
          </a:p>
        </p:txBody>
      </p:sp>
    </p:spTree>
    <p:extLst>
      <p:ext uri="{BB962C8B-B14F-4D97-AF65-F5344CB8AC3E}">
        <p14:creationId xmlns:p14="http://schemas.microsoft.com/office/powerpoint/2010/main" val="2984845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00690-130D-F0B5-5357-721CDFA7D0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51AFA95-AE23-EE03-ABA6-EF6CFD4A52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FFC7A7C-8987-7225-C151-848C793F49D6}"/>
              </a:ext>
            </a:extLst>
          </p:cNvPr>
          <p:cNvSpPr>
            <a:spLocks noGrp="1"/>
          </p:cNvSpPr>
          <p:nvPr>
            <p:ph type="dt" sz="half" idx="10"/>
          </p:nvPr>
        </p:nvSpPr>
        <p:spPr/>
        <p:txBody>
          <a:bodyPr/>
          <a:lstStyle/>
          <a:p>
            <a:fld id="{71A2FC69-A4A2-437F-A2DA-CA1AC2D0DB7C}" type="datetimeFigureOut">
              <a:rPr lang="en-IN" smtClean="0"/>
              <a:t>14-06-2025</a:t>
            </a:fld>
            <a:endParaRPr lang="en-IN"/>
          </a:p>
        </p:txBody>
      </p:sp>
      <p:sp>
        <p:nvSpPr>
          <p:cNvPr id="5" name="Footer Placeholder 4">
            <a:extLst>
              <a:ext uri="{FF2B5EF4-FFF2-40B4-BE49-F238E27FC236}">
                <a16:creationId xmlns:a16="http://schemas.microsoft.com/office/drawing/2014/main" id="{10315C83-5B14-0950-FA55-27717F8457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4471774-7C3F-68EE-552F-8B03363F7786}"/>
              </a:ext>
            </a:extLst>
          </p:cNvPr>
          <p:cNvSpPr>
            <a:spLocks noGrp="1"/>
          </p:cNvSpPr>
          <p:nvPr>
            <p:ph type="sldNum" sz="quarter" idx="12"/>
          </p:nvPr>
        </p:nvSpPr>
        <p:spPr/>
        <p:txBody>
          <a:bodyPr/>
          <a:lstStyle/>
          <a:p>
            <a:fld id="{8603A1A5-C495-4FA5-82C9-21ABEEDC7FDE}" type="slidenum">
              <a:rPr lang="en-IN" smtClean="0"/>
              <a:t>‹#›</a:t>
            </a:fld>
            <a:endParaRPr lang="en-IN"/>
          </a:p>
        </p:txBody>
      </p:sp>
    </p:spTree>
    <p:extLst>
      <p:ext uri="{BB962C8B-B14F-4D97-AF65-F5344CB8AC3E}">
        <p14:creationId xmlns:p14="http://schemas.microsoft.com/office/powerpoint/2010/main" val="1353103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44829-EDCD-B941-C00C-19B2EF716EE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2002F7E-9E80-1B25-7063-51895090EA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57E89A3-B518-D52E-8B76-56D00AA00A31}"/>
              </a:ext>
            </a:extLst>
          </p:cNvPr>
          <p:cNvSpPr>
            <a:spLocks noGrp="1"/>
          </p:cNvSpPr>
          <p:nvPr>
            <p:ph type="dt" sz="half" idx="10"/>
          </p:nvPr>
        </p:nvSpPr>
        <p:spPr/>
        <p:txBody>
          <a:bodyPr/>
          <a:lstStyle/>
          <a:p>
            <a:fld id="{71A2FC69-A4A2-437F-A2DA-CA1AC2D0DB7C}" type="datetimeFigureOut">
              <a:rPr lang="en-IN" smtClean="0"/>
              <a:t>14-06-2025</a:t>
            </a:fld>
            <a:endParaRPr lang="en-IN"/>
          </a:p>
        </p:txBody>
      </p:sp>
      <p:sp>
        <p:nvSpPr>
          <p:cNvPr id="5" name="Footer Placeholder 4">
            <a:extLst>
              <a:ext uri="{FF2B5EF4-FFF2-40B4-BE49-F238E27FC236}">
                <a16:creationId xmlns:a16="http://schemas.microsoft.com/office/drawing/2014/main" id="{A5743DA9-61BE-8227-3B53-EE3D79AE3D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820BC00-AD47-AAA4-A6AB-AD2367A2AD8A}"/>
              </a:ext>
            </a:extLst>
          </p:cNvPr>
          <p:cNvSpPr>
            <a:spLocks noGrp="1"/>
          </p:cNvSpPr>
          <p:nvPr>
            <p:ph type="sldNum" sz="quarter" idx="12"/>
          </p:nvPr>
        </p:nvSpPr>
        <p:spPr/>
        <p:txBody>
          <a:bodyPr/>
          <a:lstStyle/>
          <a:p>
            <a:fld id="{8603A1A5-C495-4FA5-82C9-21ABEEDC7FDE}" type="slidenum">
              <a:rPr lang="en-IN" smtClean="0"/>
              <a:t>‹#›</a:t>
            </a:fld>
            <a:endParaRPr lang="en-IN"/>
          </a:p>
        </p:txBody>
      </p:sp>
    </p:spTree>
    <p:extLst>
      <p:ext uri="{BB962C8B-B14F-4D97-AF65-F5344CB8AC3E}">
        <p14:creationId xmlns:p14="http://schemas.microsoft.com/office/powerpoint/2010/main" val="1492122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D42A1C-A767-C7C1-D173-7733EAAFDB1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DDD9A1C-CDE2-ACDE-9B5A-BE7B4FF513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D5299CE-49CB-0AF0-5CF3-232349C211F0}"/>
              </a:ext>
            </a:extLst>
          </p:cNvPr>
          <p:cNvSpPr>
            <a:spLocks noGrp="1"/>
          </p:cNvSpPr>
          <p:nvPr>
            <p:ph type="dt" sz="half" idx="10"/>
          </p:nvPr>
        </p:nvSpPr>
        <p:spPr/>
        <p:txBody>
          <a:bodyPr/>
          <a:lstStyle/>
          <a:p>
            <a:fld id="{71A2FC69-A4A2-437F-A2DA-CA1AC2D0DB7C}" type="datetimeFigureOut">
              <a:rPr lang="en-IN" smtClean="0"/>
              <a:t>14-06-2025</a:t>
            </a:fld>
            <a:endParaRPr lang="en-IN"/>
          </a:p>
        </p:txBody>
      </p:sp>
      <p:sp>
        <p:nvSpPr>
          <p:cNvPr id="5" name="Footer Placeholder 4">
            <a:extLst>
              <a:ext uri="{FF2B5EF4-FFF2-40B4-BE49-F238E27FC236}">
                <a16:creationId xmlns:a16="http://schemas.microsoft.com/office/drawing/2014/main" id="{BAB8AFEB-3155-79F2-B0D3-DE1757C15BB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1E1A5B9-B06E-4ED0-8B1D-4DFA443D54BC}"/>
              </a:ext>
            </a:extLst>
          </p:cNvPr>
          <p:cNvSpPr>
            <a:spLocks noGrp="1"/>
          </p:cNvSpPr>
          <p:nvPr>
            <p:ph type="sldNum" sz="quarter" idx="12"/>
          </p:nvPr>
        </p:nvSpPr>
        <p:spPr/>
        <p:txBody>
          <a:bodyPr/>
          <a:lstStyle/>
          <a:p>
            <a:fld id="{8603A1A5-C495-4FA5-82C9-21ABEEDC7FDE}" type="slidenum">
              <a:rPr lang="en-IN" smtClean="0"/>
              <a:t>‹#›</a:t>
            </a:fld>
            <a:endParaRPr lang="en-IN"/>
          </a:p>
        </p:txBody>
      </p:sp>
    </p:spTree>
    <p:extLst>
      <p:ext uri="{BB962C8B-B14F-4D97-AF65-F5344CB8AC3E}">
        <p14:creationId xmlns:p14="http://schemas.microsoft.com/office/powerpoint/2010/main" val="4135570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ECFE4-59E2-558B-E3C7-72260F205CB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A5FA0DD-7385-4CBB-3526-FD06BD2C0C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100B230-AFCD-183E-865D-9D35E99E235E}"/>
              </a:ext>
            </a:extLst>
          </p:cNvPr>
          <p:cNvSpPr>
            <a:spLocks noGrp="1"/>
          </p:cNvSpPr>
          <p:nvPr>
            <p:ph type="dt" sz="half" idx="10"/>
          </p:nvPr>
        </p:nvSpPr>
        <p:spPr/>
        <p:txBody>
          <a:bodyPr/>
          <a:lstStyle/>
          <a:p>
            <a:fld id="{71A2FC69-A4A2-437F-A2DA-CA1AC2D0DB7C}" type="datetimeFigureOut">
              <a:rPr lang="en-IN" smtClean="0"/>
              <a:t>14-06-2025</a:t>
            </a:fld>
            <a:endParaRPr lang="en-IN"/>
          </a:p>
        </p:txBody>
      </p:sp>
      <p:sp>
        <p:nvSpPr>
          <p:cNvPr id="5" name="Footer Placeholder 4">
            <a:extLst>
              <a:ext uri="{FF2B5EF4-FFF2-40B4-BE49-F238E27FC236}">
                <a16:creationId xmlns:a16="http://schemas.microsoft.com/office/drawing/2014/main" id="{4E8D3FAB-92C7-062F-CC85-C295BDAF9C7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F698DAD-955B-B9B3-348A-EF1FF2459956}"/>
              </a:ext>
            </a:extLst>
          </p:cNvPr>
          <p:cNvSpPr>
            <a:spLocks noGrp="1"/>
          </p:cNvSpPr>
          <p:nvPr>
            <p:ph type="sldNum" sz="quarter" idx="12"/>
          </p:nvPr>
        </p:nvSpPr>
        <p:spPr/>
        <p:txBody>
          <a:bodyPr/>
          <a:lstStyle/>
          <a:p>
            <a:fld id="{8603A1A5-C495-4FA5-82C9-21ABEEDC7FDE}" type="slidenum">
              <a:rPr lang="en-IN" smtClean="0"/>
              <a:t>‹#›</a:t>
            </a:fld>
            <a:endParaRPr lang="en-IN"/>
          </a:p>
        </p:txBody>
      </p:sp>
    </p:spTree>
    <p:extLst>
      <p:ext uri="{BB962C8B-B14F-4D97-AF65-F5344CB8AC3E}">
        <p14:creationId xmlns:p14="http://schemas.microsoft.com/office/powerpoint/2010/main" val="3748929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51F3D-D99F-065E-41C4-1802BACAEC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F789DC5-EB1E-95A9-7AAD-83D09681A2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347722-6726-A9E6-AB56-338B02DCA02A}"/>
              </a:ext>
            </a:extLst>
          </p:cNvPr>
          <p:cNvSpPr>
            <a:spLocks noGrp="1"/>
          </p:cNvSpPr>
          <p:nvPr>
            <p:ph type="dt" sz="half" idx="10"/>
          </p:nvPr>
        </p:nvSpPr>
        <p:spPr/>
        <p:txBody>
          <a:bodyPr/>
          <a:lstStyle/>
          <a:p>
            <a:fld id="{71A2FC69-A4A2-437F-A2DA-CA1AC2D0DB7C}" type="datetimeFigureOut">
              <a:rPr lang="en-IN" smtClean="0"/>
              <a:t>14-06-2025</a:t>
            </a:fld>
            <a:endParaRPr lang="en-IN"/>
          </a:p>
        </p:txBody>
      </p:sp>
      <p:sp>
        <p:nvSpPr>
          <p:cNvPr id="5" name="Footer Placeholder 4">
            <a:extLst>
              <a:ext uri="{FF2B5EF4-FFF2-40B4-BE49-F238E27FC236}">
                <a16:creationId xmlns:a16="http://schemas.microsoft.com/office/drawing/2014/main" id="{EEB71792-DD4B-21A3-159C-1A0E391802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56066D6-AC88-312D-CFA3-D442AB431959}"/>
              </a:ext>
            </a:extLst>
          </p:cNvPr>
          <p:cNvSpPr>
            <a:spLocks noGrp="1"/>
          </p:cNvSpPr>
          <p:nvPr>
            <p:ph type="sldNum" sz="quarter" idx="12"/>
          </p:nvPr>
        </p:nvSpPr>
        <p:spPr/>
        <p:txBody>
          <a:bodyPr/>
          <a:lstStyle/>
          <a:p>
            <a:fld id="{8603A1A5-C495-4FA5-82C9-21ABEEDC7FDE}" type="slidenum">
              <a:rPr lang="en-IN" smtClean="0"/>
              <a:t>‹#›</a:t>
            </a:fld>
            <a:endParaRPr lang="en-IN"/>
          </a:p>
        </p:txBody>
      </p:sp>
    </p:spTree>
    <p:extLst>
      <p:ext uri="{BB962C8B-B14F-4D97-AF65-F5344CB8AC3E}">
        <p14:creationId xmlns:p14="http://schemas.microsoft.com/office/powerpoint/2010/main" val="2864519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1E760-808C-E5D0-4022-F4C44FF8FAF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BC29893-68E9-CC5C-5ABF-0F0A335031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9FAD2B7-F621-C4DE-9770-309E44CAA6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B0B7D58-A909-5AE3-2E5B-7B1720AEAFCE}"/>
              </a:ext>
            </a:extLst>
          </p:cNvPr>
          <p:cNvSpPr>
            <a:spLocks noGrp="1"/>
          </p:cNvSpPr>
          <p:nvPr>
            <p:ph type="dt" sz="half" idx="10"/>
          </p:nvPr>
        </p:nvSpPr>
        <p:spPr/>
        <p:txBody>
          <a:bodyPr/>
          <a:lstStyle/>
          <a:p>
            <a:fld id="{71A2FC69-A4A2-437F-A2DA-CA1AC2D0DB7C}" type="datetimeFigureOut">
              <a:rPr lang="en-IN" smtClean="0"/>
              <a:t>14-06-2025</a:t>
            </a:fld>
            <a:endParaRPr lang="en-IN"/>
          </a:p>
        </p:txBody>
      </p:sp>
      <p:sp>
        <p:nvSpPr>
          <p:cNvPr id="6" name="Footer Placeholder 5">
            <a:extLst>
              <a:ext uri="{FF2B5EF4-FFF2-40B4-BE49-F238E27FC236}">
                <a16:creationId xmlns:a16="http://schemas.microsoft.com/office/drawing/2014/main" id="{513243F5-30E6-15E9-4C84-D261516EA6D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D9B17C2-EB62-DF7F-0362-6164170410EC}"/>
              </a:ext>
            </a:extLst>
          </p:cNvPr>
          <p:cNvSpPr>
            <a:spLocks noGrp="1"/>
          </p:cNvSpPr>
          <p:nvPr>
            <p:ph type="sldNum" sz="quarter" idx="12"/>
          </p:nvPr>
        </p:nvSpPr>
        <p:spPr/>
        <p:txBody>
          <a:bodyPr/>
          <a:lstStyle/>
          <a:p>
            <a:fld id="{8603A1A5-C495-4FA5-82C9-21ABEEDC7FDE}" type="slidenum">
              <a:rPr lang="en-IN" smtClean="0"/>
              <a:t>‹#›</a:t>
            </a:fld>
            <a:endParaRPr lang="en-IN"/>
          </a:p>
        </p:txBody>
      </p:sp>
    </p:spTree>
    <p:extLst>
      <p:ext uri="{BB962C8B-B14F-4D97-AF65-F5344CB8AC3E}">
        <p14:creationId xmlns:p14="http://schemas.microsoft.com/office/powerpoint/2010/main" val="2532379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516C9-3B11-B3AD-1E50-532112BD9AB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68645E2-D61F-85C2-EA0E-9C1E7B9FB0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38EE24-84C1-76A6-24B0-DC2C46FC0C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4EA29AE-3777-E661-5CE9-6236C1A02B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A975F9-6589-1090-9C5B-686DEFB7C6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E470912-E513-AC26-3424-134D83C60DBC}"/>
              </a:ext>
            </a:extLst>
          </p:cNvPr>
          <p:cNvSpPr>
            <a:spLocks noGrp="1"/>
          </p:cNvSpPr>
          <p:nvPr>
            <p:ph type="dt" sz="half" idx="10"/>
          </p:nvPr>
        </p:nvSpPr>
        <p:spPr/>
        <p:txBody>
          <a:bodyPr/>
          <a:lstStyle/>
          <a:p>
            <a:fld id="{71A2FC69-A4A2-437F-A2DA-CA1AC2D0DB7C}" type="datetimeFigureOut">
              <a:rPr lang="en-IN" smtClean="0"/>
              <a:t>14-06-2025</a:t>
            </a:fld>
            <a:endParaRPr lang="en-IN"/>
          </a:p>
        </p:txBody>
      </p:sp>
      <p:sp>
        <p:nvSpPr>
          <p:cNvPr id="8" name="Footer Placeholder 7">
            <a:extLst>
              <a:ext uri="{FF2B5EF4-FFF2-40B4-BE49-F238E27FC236}">
                <a16:creationId xmlns:a16="http://schemas.microsoft.com/office/drawing/2014/main" id="{031FF028-9CAC-4B22-CB28-6700CDC8B91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615F4F2-090A-2C93-C425-36851AA31F3B}"/>
              </a:ext>
            </a:extLst>
          </p:cNvPr>
          <p:cNvSpPr>
            <a:spLocks noGrp="1"/>
          </p:cNvSpPr>
          <p:nvPr>
            <p:ph type="sldNum" sz="quarter" idx="12"/>
          </p:nvPr>
        </p:nvSpPr>
        <p:spPr/>
        <p:txBody>
          <a:bodyPr/>
          <a:lstStyle/>
          <a:p>
            <a:fld id="{8603A1A5-C495-4FA5-82C9-21ABEEDC7FDE}" type="slidenum">
              <a:rPr lang="en-IN" smtClean="0"/>
              <a:t>‹#›</a:t>
            </a:fld>
            <a:endParaRPr lang="en-IN"/>
          </a:p>
        </p:txBody>
      </p:sp>
    </p:spTree>
    <p:extLst>
      <p:ext uri="{BB962C8B-B14F-4D97-AF65-F5344CB8AC3E}">
        <p14:creationId xmlns:p14="http://schemas.microsoft.com/office/powerpoint/2010/main" val="2294228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F7C5C-0585-E2F1-7319-854F93CBC78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FFA7C23-4B0A-93A3-1CC7-219506E37063}"/>
              </a:ext>
            </a:extLst>
          </p:cNvPr>
          <p:cNvSpPr>
            <a:spLocks noGrp="1"/>
          </p:cNvSpPr>
          <p:nvPr>
            <p:ph type="dt" sz="half" idx="10"/>
          </p:nvPr>
        </p:nvSpPr>
        <p:spPr/>
        <p:txBody>
          <a:bodyPr/>
          <a:lstStyle/>
          <a:p>
            <a:fld id="{71A2FC69-A4A2-437F-A2DA-CA1AC2D0DB7C}" type="datetimeFigureOut">
              <a:rPr lang="en-IN" smtClean="0"/>
              <a:t>14-06-2025</a:t>
            </a:fld>
            <a:endParaRPr lang="en-IN"/>
          </a:p>
        </p:txBody>
      </p:sp>
      <p:sp>
        <p:nvSpPr>
          <p:cNvPr id="4" name="Footer Placeholder 3">
            <a:extLst>
              <a:ext uri="{FF2B5EF4-FFF2-40B4-BE49-F238E27FC236}">
                <a16:creationId xmlns:a16="http://schemas.microsoft.com/office/drawing/2014/main" id="{5EFE6ED7-D750-F7E5-0716-90BA92E8685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DE3609D-85CE-8496-6298-8A039D9B6260}"/>
              </a:ext>
            </a:extLst>
          </p:cNvPr>
          <p:cNvSpPr>
            <a:spLocks noGrp="1"/>
          </p:cNvSpPr>
          <p:nvPr>
            <p:ph type="sldNum" sz="quarter" idx="12"/>
          </p:nvPr>
        </p:nvSpPr>
        <p:spPr/>
        <p:txBody>
          <a:bodyPr/>
          <a:lstStyle/>
          <a:p>
            <a:fld id="{8603A1A5-C495-4FA5-82C9-21ABEEDC7FDE}" type="slidenum">
              <a:rPr lang="en-IN" smtClean="0"/>
              <a:t>‹#›</a:t>
            </a:fld>
            <a:endParaRPr lang="en-IN"/>
          </a:p>
        </p:txBody>
      </p:sp>
    </p:spTree>
    <p:extLst>
      <p:ext uri="{BB962C8B-B14F-4D97-AF65-F5344CB8AC3E}">
        <p14:creationId xmlns:p14="http://schemas.microsoft.com/office/powerpoint/2010/main" val="1117162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9C2013-DF72-EA9E-1E3A-079CEE872458}"/>
              </a:ext>
            </a:extLst>
          </p:cNvPr>
          <p:cNvSpPr>
            <a:spLocks noGrp="1"/>
          </p:cNvSpPr>
          <p:nvPr>
            <p:ph type="dt" sz="half" idx="10"/>
          </p:nvPr>
        </p:nvSpPr>
        <p:spPr/>
        <p:txBody>
          <a:bodyPr/>
          <a:lstStyle/>
          <a:p>
            <a:fld id="{71A2FC69-A4A2-437F-A2DA-CA1AC2D0DB7C}" type="datetimeFigureOut">
              <a:rPr lang="en-IN" smtClean="0"/>
              <a:t>14-06-2025</a:t>
            </a:fld>
            <a:endParaRPr lang="en-IN"/>
          </a:p>
        </p:txBody>
      </p:sp>
      <p:sp>
        <p:nvSpPr>
          <p:cNvPr id="3" name="Footer Placeholder 2">
            <a:extLst>
              <a:ext uri="{FF2B5EF4-FFF2-40B4-BE49-F238E27FC236}">
                <a16:creationId xmlns:a16="http://schemas.microsoft.com/office/drawing/2014/main" id="{4C7AB53C-BB74-E8E8-4706-F159BE45EAE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01DDA6C-A21E-279D-3758-7420F75EC58D}"/>
              </a:ext>
            </a:extLst>
          </p:cNvPr>
          <p:cNvSpPr>
            <a:spLocks noGrp="1"/>
          </p:cNvSpPr>
          <p:nvPr>
            <p:ph type="sldNum" sz="quarter" idx="12"/>
          </p:nvPr>
        </p:nvSpPr>
        <p:spPr/>
        <p:txBody>
          <a:bodyPr/>
          <a:lstStyle/>
          <a:p>
            <a:fld id="{8603A1A5-C495-4FA5-82C9-21ABEEDC7FDE}" type="slidenum">
              <a:rPr lang="en-IN" smtClean="0"/>
              <a:t>‹#›</a:t>
            </a:fld>
            <a:endParaRPr lang="en-IN"/>
          </a:p>
        </p:txBody>
      </p:sp>
    </p:spTree>
    <p:extLst>
      <p:ext uri="{BB962C8B-B14F-4D97-AF65-F5344CB8AC3E}">
        <p14:creationId xmlns:p14="http://schemas.microsoft.com/office/powerpoint/2010/main" val="1309243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27D4B-ECC2-0ACE-338D-4394C44C79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88E236E-6661-C84F-86D1-CC1D237D1A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71CE865-C77D-FB09-DC3D-24CE87F3B6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8342E6-2EF5-E953-8A65-506DD9E17329}"/>
              </a:ext>
            </a:extLst>
          </p:cNvPr>
          <p:cNvSpPr>
            <a:spLocks noGrp="1"/>
          </p:cNvSpPr>
          <p:nvPr>
            <p:ph type="dt" sz="half" idx="10"/>
          </p:nvPr>
        </p:nvSpPr>
        <p:spPr/>
        <p:txBody>
          <a:bodyPr/>
          <a:lstStyle/>
          <a:p>
            <a:fld id="{71A2FC69-A4A2-437F-A2DA-CA1AC2D0DB7C}" type="datetimeFigureOut">
              <a:rPr lang="en-IN" smtClean="0"/>
              <a:t>14-06-2025</a:t>
            </a:fld>
            <a:endParaRPr lang="en-IN"/>
          </a:p>
        </p:txBody>
      </p:sp>
      <p:sp>
        <p:nvSpPr>
          <p:cNvPr id="6" name="Footer Placeholder 5">
            <a:extLst>
              <a:ext uri="{FF2B5EF4-FFF2-40B4-BE49-F238E27FC236}">
                <a16:creationId xmlns:a16="http://schemas.microsoft.com/office/drawing/2014/main" id="{774B3D26-D845-7960-F5C4-DB74229ECCE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8048FE6-5E0E-AEC6-47CA-3F0ECF6CBEC9}"/>
              </a:ext>
            </a:extLst>
          </p:cNvPr>
          <p:cNvSpPr>
            <a:spLocks noGrp="1"/>
          </p:cNvSpPr>
          <p:nvPr>
            <p:ph type="sldNum" sz="quarter" idx="12"/>
          </p:nvPr>
        </p:nvSpPr>
        <p:spPr/>
        <p:txBody>
          <a:bodyPr/>
          <a:lstStyle/>
          <a:p>
            <a:fld id="{8603A1A5-C495-4FA5-82C9-21ABEEDC7FDE}" type="slidenum">
              <a:rPr lang="en-IN" smtClean="0"/>
              <a:t>‹#›</a:t>
            </a:fld>
            <a:endParaRPr lang="en-IN"/>
          </a:p>
        </p:txBody>
      </p:sp>
    </p:spTree>
    <p:extLst>
      <p:ext uri="{BB962C8B-B14F-4D97-AF65-F5344CB8AC3E}">
        <p14:creationId xmlns:p14="http://schemas.microsoft.com/office/powerpoint/2010/main" val="1715989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DB761-3BB9-194F-7D9E-D88944DB6F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BF351B8-4C6F-C2C0-2735-45CE642EBB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BA9FBB1-18A7-CBA0-EFD4-601DDCFE67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336EA0-BA76-625A-F650-AE9594630B2D}"/>
              </a:ext>
            </a:extLst>
          </p:cNvPr>
          <p:cNvSpPr>
            <a:spLocks noGrp="1"/>
          </p:cNvSpPr>
          <p:nvPr>
            <p:ph type="dt" sz="half" idx="10"/>
          </p:nvPr>
        </p:nvSpPr>
        <p:spPr/>
        <p:txBody>
          <a:bodyPr/>
          <a:lstStyle/>
          <a:p>
            <a:fld id="{71A2FC69-A4A2-437F-A2DA-CA1AC2D0DB7C}" type="datetimeFigureOut">
              <a:rPr lang="en-IN" smtClean="0"/>
              <a:t>14-06-2025</a:t>
            </a:fld>
            <a:endParaRPr lang="en-IN"/>
          </a:p>
        </p:txBody>
      </p:sp>
      <p:sp>
        <p:nvSpPr>
          <p:cNvPr id="6" name="Footer Placeholder 5">
            <a:extLst>
              <a:ext uri="{FF2B5EF4-FFF2-40B4-BE49-F238E27FC236}">
                <a16:creationId xmlns:a16="http://schemas.microsoft.com/office/drawing/2014/main" id="{E0BE4538-DB53-D9DC-EF78-F88FD1FAA42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23AD02D-A479-9097-F311-29D66E1F34DB}"/>
              </a:ext>
            </a:extLst>
          </p:cNvPr>
          <p:cNvSpPr>
            <a:spLocks noGrp="1"/>
          </p:cNvSpPr>
          <p:nvPr>
            <p:ph type="sldNum" sz="quarter" idx="12"/>
          </p:nvPr>
        </p:nvSpPr>
        <p:spPr/>
        <p:txBody>
          <a:bodyPr/>
          <a:lstStyle/>
          <a:p>
            <a:fld id="{8603A1A5-C495-4FA5-82C9-21ABEEDC7FDE}" type="slidenum">
              <a:rPr lang="en-IN" smtClean="0"/>
              <a:t>‹#›</a:t>
            </a:fld>
            <a:endParaRPr lang="en-IN"/>
          </a:p>
        </p:txBody>
      </p:sp>
    </p:spTree>
    <p:extLst>
      <p:ext uri="{BB962C8B-B14F-4D97-AF65-F5344CB8AC3E}">
        <p14:creationId xmlns:p14="http://schemas.microsoft.com/office/powerpoint/2010/main" val="1087280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C5266D-83CE-C3A1-ECB3-1A626B7793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7879522-CFCB-BC08-BFC6-488A5258C6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E7BE273-5268-0113-D97D-AA57BEA922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A2FC69-A4A2-437F-A2DA-CA1AC2D0DB7C}" type="datetimeFigureOut">
              <a:rPr lang="en-IN" smtClean="0"/>
              <a:t>14-06-2025</a:t>
            </a:fld>
            <a:endParaRPr lang="en-IN"/>
          </a:p>
        </p:txBody>
      </p:sp>
      <p:sp>
        <p:nvSpPr>
          <p:cNvPr id="5" name="Footer Placeholder 4">
            <a:extLst>
              <a:ext uri="{FF2B5EF4-FFF2-40B4-BE49-F238E27FC236}">
                <a16:creationId xmlns:a16="http://schemas.microsoft.com/office/drawing/2014/main" id="{CCDF7CAC-A875-0F8A-941C-7FFB07B919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67FBD3B-64C6-6326-BFCC-BF2F2D2223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03A1A5-C495-4FA5-82C9-21ABEEDC7FDE}" type="slidenum">
              <a:rPr lang="en-IN" smtClean="0"/>
              <a:t>‹#›</a:t>
            </a:fld>
            <a:endParaRPr lang="en-IN"/>
          </a:p>
        </p:txBody>
      </p:sp>
    </p:spTree>
    <p:extLst>
      <p:ext uri="{BB962C8B-B14F-4D97-AF65-F5344CB8AC3E}">
        <p14:creationId xmlns:p14="http://schemas.microsoft.com/office/powerpoint/2010/main" val="36417562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C68E92-328E-4304-E2CD-0D805164D905}"/>
              </a:ext>
            </a:extLst>
          </p:cNvPr>
          <p:cNvPicPr>
            <a:picLocks noChangeAspect="1"/>
          </p:cNvPicPr>
          <p:nvPr/>
        </p:nvPicPr>
        <p:blipFill>
          <a:blip r:embed="rId2"/>
          <a:stretch>
            <a:fillRect/>
          </a:stretch>
        </p:blipFill>
        <p:spPr>
          <a:xfrm>
            <a:off x="0" y="-327891"/>
            <a:ext cx="12192000" cy="7185891"/>
          </a:xfrm>
          <a:prstGeom prst="rect">
            <a:avLst/>
          </a:prstGeom>
        </p:spPr>
      </p:pic>
      <p:sp>
        <p:nvSpPr>
          <p:cNvPr id="2" name="Title 1">
            <a:extLst>
              <a:ext uri="{FF2B5EF4-FFF2-40B4-BE49-F238E27FC236}">
                <a16:creationId xmlns:a16="http://schemas.microsoft.com/office/drawing/2014/main" id="{FE548BC2-8632-5E69-C0DA-76BAB761841E}"/>
              </a:ext>
            </a:extLst>
          </p:cNvPr>
          <p:cNvSpPr>
            <a:spLocks noGrp="1"/>
          </p:cNvSpPr>
          <p:nvPr>
            <p:ph type="ctrTitle"/>
          </p:nvPr>
        </p:nvSpPr>
        <p:spPr>
          <a:xfrm>
            <a:off x="1814946" y="448973"/>
            <a:ext cx="9144000" cy="1379827"/>
          </a:xfrm>
        </p:spPr>
        <p:txBody>
          <a:bodyPr>
            <a:noAutofit/>
          </a:bodyPr>
          <a:lstStyle/>
          <a:p>
            <a:r>
              <a:rPr lang="en-US" sz="2800" b="1" dirty="0">
                <a:latin typeface="Aptos" panose="020B0004020202020204" pitchFamily="34" charset="0"/>
              </a:rPr>
              <a:t>ENHANCING VEHICLE SAFETY: A COMPREHENSIVE APPROACH TO DROWSINESS MONITORING AND DAMAGE DETECTION</a:t>
            </a:r>
            <a:endParaRPr lang="en-IN" sz="2800" b="1" dirty="0">
              <a:latin typeface="Aptos" panose="020B0004020202020204" pitchFamily="34" charset="0"/>
            </a:endParaRPr>
          </a:p>
        </p:txBody>
      </p:sp>
      <p:sp>
        <p:nvSpPr>
          <p:cNvPr id="3" name="Subtitle 2">
            <a:extLst>
              <a:ext uri="{FF2B5EF4-FFF2-40B4-BE49-F238E27FC236}">
                <a16:creationId xmlns:a16="http://schemas.microsoft.com/office/drawing/2014/main" id="{2DE97AB3-59B1-403E-CD6B-1D780EFF9F1E}"/>
              </a:ext>
            </a:extLst>
          </p:cNvPr>
          <p:cNvSpPr>
            <a:spLocks noGrp="1"/>
          </p:cNvSpPr>
          <p:nvPr>
            <p:ph type="subTitle" idx="1"/>
          </p:nvPr>
        </p:nvSpPr>
        <p:spPr>
          <a:xfrm>
            <a:off x="1883772" y="1859757"/>
            <a:ext cx="9144000" cy="1655762"/>
          </a:xfrm>
        </p:spPr>
        <p:txBody>
          <a:bodyPr>
            <a:normAutofit lnSpcReduction="10000"/>
          </a:bodyPr>
          <a:lstStyle/>
          <a:p>
            <a:r>
              <a:rPr lang="en-US" b="1" dirty="0">
                <a:latin typeface="Aptos" panose="020B0004020202020204" pitchFamily="34" charset="0"/>
              </a:rPr>
              <a:t>Project submitted by</a:t>
            </a:r>
          </a:p>
          <a:p>
            <a:r>
              <a:rPr lang="en-IN" b="1" dirty="0">
                <a:latin typeface="Aptos" panose="020B0004020202020204" pitchFamily="34" charset="0"/>
              </a:rPr>
              <a:t>JOBIN SHERY MATHEW </a:t>
            </a:r>
          </a:p>
          <a:p>
            <a:r>
              <a:rPr lang="en-US" b="1" dirty="0">
                <a:latin typeface="Aptos" panose="020B0004020202020204" pitchFamily="34" charset="0"/>
              </a:rPr>
              <a:t>under the supervision of  </a:t>
            </a:r>
          </a:p>
          <a:p>
            <a:r>
              <a:rPr lang="en-US" b="1" dirty="0">
                <a:latin typeface="Aptos" panose="020B0004020202020204" pitchFamily="34" charset="0"/>
              </a:rPr>
              <a:t>Dr. M. Rajeswari, ASSOCIATE PROFESSOR</a:t>
            </a:r>
            <a:endParaRPr lang="en-IN" b="1" dirty="0">
              <a:latin typeface="Aptos" panose="020B0004020202020204" pitchFamily="34" charset="0"/>
            </a:endParaRPr>
          </a:p>
        </p:txBody>
      </p:sp>
    </p:spTree>
    <p:extLst>
      <p:ext uri="{BB962C8B-B14F-4D97-AF65-F5344CB8AC3E}">
        <p14:creationId xmlns:p14="http://schemas.microsoft.com/office/powerpoint/2010/main" val="218945364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48BC2-8632-5E69-C0DA-76BAB761841E}"/>
              </a:ext>
            </a:extLst>
          </p:cNvPr>
          <p:cNvSpPr>
            <a:spLocks noGrp="1"/>
          </p:cNvSpPr>
          <p:nvPr>
            <p:ph type="ctrTitle"/>
          </p:nvPr>
        </p:nvSpPr>
        <p:spPr>
          <a:xfrm>
            <a:off x="1524000" y="145472"/>
            <a:ext cx="9144000" cy="540327"/>
          </a:xfrm>
        </p:spPr>
        <p:txBody>
          <a:bodyPr>
            <a:noAutofit/>
          </a:bodyPr>
          <a:lstStyle/>
          <a:p>
            <a:r>
              <a:rPr lang="en-US" sz="2800" b="1" dirty="0"/>
              <a:t>REFERENCES</a:t>
            </a:r>
            <a:endParaRPr lang="en-IN" sz="2800" b="1" dirty="0"/>
          </a:p>
        </p:txBody>
      </p:sp>
      <p:sp>
        <p:nvSpPr>
          <p:cNvPr id="3" name="Subtitle 2">
            <a:extLst>
              <a:ext uri="{FF2B5EF4-FFF2-40B4-BE49-F238E27FC236}">
                <a16:creationId xmlns:a16="http://schemas.microsoft.com/office/drawing/2014/main" id="{2DE97AB3-59B1-403E-CD6B-1D780EFF9F1E}"/>
              </a:ext>
            </a:extLst>
          </p:cNvPr>
          <p:cNvSpPr>
            <a:spLocks noGrp="1"/>
          </p:cNvSpPr>
          <p:nvPr>
            <p:ph type="subTitle" idx="1"/>
          </p:nvPr>
        </p:nvSpPr>
        <p:spPr>
          <a:xfrm>
            <a:off x="124691" y="685800"/>
            <a:ext cx="11949545" cy="6026728"/>
          </a:xfrm>
        </p:spPr>
        <p:txBody>
          <a:bodyPr>
            <a:normAutofit fontScale="77500" lnSpcReduction="20000"/>
          </a:bodyPr>
          <a:lstStyle/>
          <a:p>
            <a:pPr marL="457200" indent="-457200" algn="just">
              <a:buFont typeface="+mj-lt"/>
              <a:buAutoNum type="arabicPeriod"/>
            </a:pPr>
            <a:r>
              <a:rPr lang="en-IN" dirty="0"/>
              <a:t>Kyu, P.M., </a:t>
            </a:r>
            <a:r>
              <a:rPr lang="en-IN" dirty="0" err="1"/>
              <a:t>Woraratpanya</a:t>
            </a:r>
            <a:r>
              <a:rPr lang="en-IN" dirty="0"/>
              <a:t>, K. Car Damage Detection and Classification. Engineering Applications of Artificial Intelligence, 2023.</a:t>
            </a:r>
          </a:p>
          <a:p>
            <a:pPr marL="457200" indent="-457200" algn="just">
              <a:buFont typeface="+mj-lt"/>
              <a:buAutoNum type="arabicPeriod"/>
            </a:pPr>
            <a:r>
              <a:rPr lang="en-IN" dirty="0"/>
              <a:t>Dwivedi, M., Hashmat, M., et al. Deep Learning Based Car Damage Classification and Detection, 2019.</a:t>
            </a:r>
          </a:p>
          <a:p>
            <a:pPr marL="457200" indent="-457200" algn="just">
              <a:buFont typeface="+mj-lt"/>
              <a:buAutoNum type="arabicPeriod"/>
            </a:pPr>
            <a:r>
              <a:rPr lang="en-IN" dirty="0"/>
              <a:t>Martis, J.E., et al. Car Damage Assessment Recommendation System Using Neural Networks. Materials Today: Proceedings, 2023.</a:t>
            </a:r>
          </a:p>
          <a:p>
            <a:pPr marL="457200" indent="-457200" algn="just">
              <a:buFont typeface="+mj-lt"/>
              <a:buAutoNum type="arabicPeriod"/>
            </a:pPr>
            <a:r>
              <a:rPr lang="en-IN" dirty="0"/>
              <a:t>Wassel, M. Deterring Claims Leakage in the Digital Age. Cognizant Insurance Practice, 2018.</a:t>
            </a:r>
          </a:p>
          <a:p>
            <a:pPr marL="457200" indent="-457200" algn="just">
              <a:buFont typeface="+mj-lt"/>
              <a:buAutoNum type="arabicPeriod"/>
            </a:pPr>
            <a:r>
              <a:rPr lang="en-IN" dirty="0" err="1"/>
              <a:t>Supraja</a:t>
            </a:r>
            <a:r>
              <a:rPr lang="en-IN" dirty="0"/>
              <a:t>, K., Saritha, S.J. Robust Fuzzy Rule Based Technique to Detect Frauds in Vehicle Insurance. IEEE ICECDS’17, 2017.</a:t>
            </a:r>
          </a:p>
          <a:p>
            <a:pPr marL="457200" indent="-457200" algn="just">
              <a:buFont typeface="+mj-lt"/>
              <a:buAutoNum type="arabicPeriod"/>
            </a:pPr>
            <a:r>
              <a:rPr lang="en-IN" dirty="0"/>
              <a:t>Deng, J., Dong, W., et al. ImageNet: A Large-Scale Hierarchical Image Database. IEEE CVPR, 2009.</a:t>
            </a:r>
          </a:p>
          <a:p>
            <a:pPr marL="457200" indent="-457200" algn="just">
              <a:buFont typeface="+mj-lt"/>
              <a:buAutoNum type="arabicPeriod"/>
            </a:pPr>
            <a:r>
              <a:rPr lang="en-IN" dirty="0" err="1"/>
              <a:t>Tammina</a:t>
            </a:r>
            <a:r>
              <a:rPr lang="en-IN" dirty="0"/>
              <a:t>, S. Transfer Learning Using VGG-16 for Classifying Images.</a:t>
            </a:r>
          </a:p>
          <a:p>
            <a:pPr marL="457200" indent="-457200" algn="just">
              <a:buFont typeface="+mj-lt"/>
              <a:buAutoNum type="arabicPeriod"/>
            </a:pPr>
            <a:r>
              <a:rPr lang="en-IN" dirty="0"/>
              <a:t>Medium - Car Damage Classification Using Deep Learning.</a:t>
            </a:r>
          </a:p>
          <a:p>
            <a:pPr marL="457200" indent="-457200" algn="just">
              <a:buFont typeface="+mj-lt"/>
              <a:buAutoNum type="arabicPeriod"/>
            </a:pPr>
            <a:r>
              <a:rPr lang="en-IN" dirty="0"/>
              <a:t>M, S.C., </a:t>
            </a:r>
            <a:r>
              <a:rPr lang="en-IN" dirty="0" err="1"/>
              <a:t>Kunjumon</a:t>
            </a:r>
            <a:r>
              <a:rPr lang="en-IN" dirty="0"/>
              <a:t>, S., R, N. Car Damage Identification and Categorization Using Transfer Learning Models. IEEE ICOEI, 2021.</a:t>
            </a:r>
          </a:p>
          <a:p>
            <a:pPr marL="457200" indent="-457200" algn="just">
              <a:buFont typeface="+mj-lt"/>
              <a:buAutoNum type="arabicPeriod"/>
            </a:pPr>
            <a:r>
              <a:rPr lang="en-IN" dirty="0"/>
              <a:t>Redmon, J., </a:t>
            </a:r>
            <a:r>
              <a:rPr lang="en-IN" dirty="0" err="1"/>
              <a:t>Divvala</a:t>
            </a:r>
            <a:r>
              <a:rPr lang="en-IN" dirty="0"/>
              <a:t>, S., </a:t>
            </a:r>
            <a:r>
              <a:rPr lang="en-IN" dirty="0" err="1"/>
              <a:t>Girshick</a:t>
            </a:r>
            <a:r>
              <a:rPr lang="en-IN" dirty="0"/>
              <a:t>, R., Farhadi, A. You Only Look Once: Unified, Real-Time Object Detection. IEEE CVPR, 2016.</a:t>
            </a:r>
          </a:p>
          <a:p>
            <a:pPr marL="457200" indent="-457200" algn="just">
              <a:buFont typeface="+mj-lt"/>
              <a:buAutoNum type="arabicPeriod"/>
            </a:pPr>
            <a:r>
              <a:rPr lang="en-IN" dirty="0"/>
              <a:t>Shorten, C., </a:t>
            </a:r>
            <a:r>
              <a:rPr lang="en-IN" dirty="0" err="1"/>
              <a:t>Khoshgoftaar</a:t>
            </a:r>
            <a:r>
              <a:rPr lang="en-IN" dirty="0"/>
              <a:t>, T.M. A Survey on Image Data Augmentation for Deep Learning. Journal of Big Data, 2019.</a:t>
            </a:r>
          </a:p>
          <a:p>
            <a:pPr marL="457200" indent="-457200" algn="just">
              <a:buFont typeface="+mj-lt"/>
              <a:buAutoNum type="arabicPeriod"/>
            </a:pPr>
            <a:r>
              <a:rPr lang="en-IN" dirty="0"/>
              <a:t>Wang, X., Li, W., Wu, Z. </a:t>
            </a:r>
            <a:r>
              <a:rPr lang="en-IN" dirty="0" err="1"/>
              <a:t>CarDD</a:t>
            </a:r>
            <a:r>
              <a:rPr lang="en-IN" dirty="0"/>
              <a:t>: A New Dataset for Vision-Based Car Damage Detection. IEEE Transactions on Intelligent Transportation Systems, 2023.</a:t>
            </a:r>
          </a:p>
          <a:p>
            <a:pPr marL="457200" indent="-457200" algn="just">
              <a:buFont typeface="+mj-lt"/>
              <a:buAutoNum type="arabicPeriod"/>
            </a:pPr>
            <a:r>
              <a:rPr lang="en-IN" dirty="0" err="1"/>
              <a:t>Maiano</a:t>
            </a:r>
            <a:r>
              <a:rPr lang="en-IN" dirty="0"/>
              <a:t>, L., </a:t>
            </a:r>
            <a:r>
              <a:rPr lang="en-IN" dirty="0" err="1"/>
              <a:t>Montuschi</a:t>
            </a:r>
            <a:r>
              <a:rPr lang="en-IN" dirty="0"/>
              <a:t>, A., et al. A Deep-Learning-Based Antifraud System for Car-Insurance Claims.</a:t>
            </a:r>
          </a:p>
          <a:p>
            <a:pPr marL="457200" indent="-457200" algn="just">
              <a:buFont typeface="+mj-lt"/>
              <a:buAutoNum type="arabicPeriod"/>
            </a:pPr>
            <a:r>
              <a:rPr lang="en-IN" dirty="0" err="1"/>
              <a:t>Dhieb</a:t>
            </a:r>
            <a:r>
              <a:rPr lang="en-IN" dirty="0"/>
              <a:t>, N., </a:t>
            </a:r>
            <a:r>
              <a:rPr lang="en-IN" dirty="0" err="1"/>
              <a:t>Ghazzai</a:t>
            </a:r>
            <a:r>
              <a:rPr lang="en-IN" dirty="0"/>
              <a:t>, H., </a:t>
            </a:r>
            <a:r>
              <a:rPr lang="en-IN" dirty="0" err="1"/>
              <a:t>Besbes</a:t>
            </a:r>
            <a:r>
              <a:rPr lang="en-IN" dirty="0"/>
              <a:t>, H., Massoud, Y. A Very Deep Transfer Learning Model for Vehicle Damage Detection and Localization, 2019.</a:t>
            </a:r>
          </a:p>
        </p:txBody>
      </p:sp>
    </p:spTree>
    <p:extLst>
      <p:ext uri="{BB962C8B-B14F-4D97-AF65-F5344CB8AC3E}">
        <p14:creationId xmlns:p14="http://schemas.microsoft.com/office/powerpoint/2010/main" val="4072054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48BC2-8632-5E69-C0DA-76BAB761841E}"/>
              </a:ext>
            </a:extLst>
          </p:cNvPr>
          <p:cNvSpPr>
            <a:spLocks noGrp="1"/>
          </p:cNvSpPr>
          <p:nvPr>
            <p:ph type="ctrTitle"/>
          </p:nvPr>
        </p:nvSpPr>
        <p:spPr>
          <a:xfrm>
            <a:off x="4136213" y="88663"/>
            <a:ext cx="9144000" cy="540327"/>
          </a:xfrm>
        </p:spPr>
        <p:txBody>
          <a:bodyPr>
            <a:noAutofit/>
          </a:bodyPr>
          <a:lstStyle/>
          <a:p>
            <a:r>
              <a:rPr lang="en-US" sz="2800" b="1" dirty="0">
                <a:latin typeface="Bauhaus 93" panose="04030905020B02020C02" pitchFamily="82" charset="0"/>
              </a:rPr>
              <a:t>INTRODUCTION</a:t>
            </a:r>
            <a:endParaRPr lang="en-IN" sz="2800" b="1" dirty="0">
              <a:latin typeface="Bauhaus 93" panose="04030905020B02020C02" pitchFamily="82" charset="0"/>
            </a:endParaRPr>
          </a:p>
        </p:txBody>
      </p:sp>
      <p:sp>
        <p:nvSpPr>
          <p:cNvPr id="3" name="Subtitle 2">
            <a:extLst>
              <a:ext uri="{FF2B5EF4-FFF2-40B4-BE49-F238E27FC236}">
                <a16:creationId xmlns:a16="http://schemas.microsoft.com/office/drawing/2014/main" id="{2DE97AB3-59B1-403E-CD6B-1D780EFF9F1E}"/>
              </a:ext>
            </a:extLst>
          </p:cNvPr>
          <p:cNvSpPr>
            <a:spLocks noGrp="1"/>
          </p:cNvSpPr>
          <p:nvPr>
            <p:ph type="subTitle" idx="1"/>
          </p:nvPr>
        </p:nvSpPr>
        <p:spPr>
          <a:xfrm>
            <a:off x="5518833" y="628990"/>
            <a:ext cx="6378760" cy="756753"/>
          </a:xfrm>
        </p:spPr>
        <p:txBody>
          <a:bodyPr>
            <a:noAutofit/>
          </a:bodyPr>
          <a:lstStyle/>
          <a:p>
            <a:pPr algn="just"/>
            <a:r>
              <a:rPr lang="en-GB" sz="1800" dirty="0">
                <a:latin typeface="Aptos" panose="020B0004020202020204" pitchFamily="34" charset="0"/>
              </a:rPr>
              <a:t>The goal is to improve road safety by continuously tracking the driver’s alertness and assessing vehicle damage if an incident occurs, all integrated through a </a:t>
            </a:r>
            <a:r>
              <a:rPr lang="en-GB" sz="1800" dirty="0" err="1">
                <a:latin typeface="Aptos" panose="020B0004020202020204" pitchFamily="34" charset="0"/>
              </a:rPr>
              <a:t>Streamlit</a:t>
            </a:r>
            <a:r>
              <a:rPr lang="en-GB" sz="1800" dirty="0">
                <a:latin typeface="Aptos" panose="020B0004020202020204" pitchFamily="34" charset="0"/>
              </a:rPr>
              <a:t>-based application.</a:t>
            </a:r>
            <a:endParaRPr lang="en-IN" sz="1800" dirty="0">
              <a:latin typeface="Aptos" panose="020B0004020202020204" pitchFamily="34" charset="0"/>
            </a:endParaRPr>
          </a:p>
        </p:txBody>
      </p:sp>
      <p:graphicFrame>
        <p:nvGraphicFramePr>
          <p:cNvPr id="4" name="Table 3">
            <a:extLst>
              <a:ext uri="{FF2B5EF4-FFF2-40B4-BE49-F238E27FC236}">
                <a16:creationId xmlns:a16="http://schemas.microsoft.com/office/drawing/2014/main" id="{FF53B2D2-93EA-F433-E0D8-E91BA9E6CA06}"/>
              </a:ext>
            </a:extLst>
          </p:cNvPr>
          <p:cNvGraphicFramePr>
            <a:graphicFrameLocks noGrp="1"/>
          </p:cNvGraphicFramePr>
          <p:nvPr>
            <p:extLst>
              <p:ext uri="{D42A27DB-BD31-4B8C-83A1-F6EECF244321}">
                <p14:modId xmlns:p14="http://schemas.microsoft.com/office/powerpoint/2010/main" val="1929596332"/>
              </p:ext>
            </p:extLst>
          </p:nvPr>
        </p:nvGraphicFramePr>
        <p:xfrm>
          <a:off x="5482863" y="1465817"/>
          <a:ext cx="6193927" cy="5303520"/>
        </p:xfrm>
        <a:graphic>
          <a:graphicData uri="http://schemas.openxmlformats.org/drawingml/2006/table">
            <a:tbl>
              <a:tblPr firstRow="1" bandRow="1">
                <a:tableStyleId>{5940675A-B579-460E-94D1-54222C63F5DA}</a:tableStyleId>
              </a:tblPr>
              <a:tblGrid>
                <a:gridCol w="1520094">
                  <a:extLst>
                    <a:ext uri="{9D8B030D-6E8A-4147-A177-3AD203B41FA5}">
                      <a16:colId xmlns:a16="http://schemas.microsoft.com/office/drawing/2014/main" val="1171294484"/>
                    </a:ext>
                  </a:extLst>
                </a:gridCol>
                <a:gridCol w="2178507">
                  <a:extLst>
                    <a:ext uri="{9D8B030D-6E8A-4147-A177-3AD203B41FA5}">
                      <a16:colId xmlns:a16="http://schemas.microsoft.com/office/drawing/2014/main" val="1408684353"/>
                    </a:ext>
                  </a:extLst>
                </a:gridCol>
                <a:gridCol w="2495326">
                  <a:extLst>
                    <a:ext uri="{9D8B030D-6E8A-4147-A177-3AD203B41FA5}">
                      <a16:colId xmlns:a16="http://schemas.microsoft.com/office/drawing/2014/main" val="2126674783"/>
                    </a:ext>
                  </a:extLst>
                </a:gridCol>
              </a:tblGrid>
              <a:tr h="363020">
                <a:tc>
                  <a:txBody>
                    <a:bodyPr/>
                    <a:lstStyle/>
                    <a:p>
                      <a:pPr algn="ctr"/>
                      <a:r>
                        <a:rPr lang="en-IN" b="1" dirty="0">
                          <a:latin typeface="Aptos" panose="020B0004020202020204" pitchFamily="34" charset="0"/>
                        </a:rPr>
                        <a:t>Aspect</a:t>
                      </a:r>
                    </a:p>
                  </a:txBody>
                  <a:tcPr/>
                </a:tc>
                <a:tc>
                  <a:txBody>
                    <a:bodyPr/>
                    <a:lstStyle/>
                    <a:p>
                      <a:pPr algn="ctr"/>
                      <a:r>
                        <a:rPr lang="en-IN" b="1" dirty="0">
                          <a:latin typeface="Aptos" panose="020B0004020202020204" pitchFamily="34" charset="0"/>
                        </a:rPr>
                        <a:t>Traditional Method</a:t>
                      </a:r>
                    </a:p>
                  </a:txBody>
                  <a:tcPr/>
                </a:tc>
                <a:tc>
                  <a:txBody>
                    <a:bodyPr/>
                    <a:lstStyle/>
                    <a:p>
                      <a:pPr algn="ctr"/>
                      <a:r>
                        <a:rPr lang="en-IN" b="1" dirty="0">
                          <a:latin typeface="Aptos" panose="020B0004020202020204" pitchFamily="34" charset="0"/>
                        </a:rPr>
                        <a:t> Proposed Model</a:t>
                      </a:r>
                    </a:p>
                  </a:txBody>
                  <a:tcPr/>
                </a:tc>
                <a:extLst>
                  <a:ext uri="{0D108BD9-81ED-4DB2-BD59-A6C34878D82A}">
                    <a16:rowId xmlns:a16="http://schemas.microsoft.com/office/drawing/2014/main" val="1279427198"/>
                  </a:ext>
                </a:extLst>
              </a:tr>
              <a:tr h="635285">
                <a:tc>
                  <a:txBody>
                    <a:bodyPr/>
                    <a:lstStyle/>
                    <a:p>
                      <a:pPr fontAlgn="base"/>
                      <a:r>
                        <a:rPr lang="en-IN" dirty="0">
                          <a:effectLst/>
                          <a:latin typeface="Aptos" panose="020B0004020202020204" pitchFamily="34" charset="0"/>
                        </a:rPr>
                        <a:t>Claim Processing</a:t>
                      </a:r>
                    </a:p>
                  </a:txBody>
                  <a:tcPr anchor="ctr"/>
                </a:tc>
                <a:tc>
                  <a:txBody>
                    <a:bodyPr/>
                    <a:lstStyle/>
                    <a:p>
                      <a:pPr fontAlgn="base"/>
                      <a:r>
                        <a:rPr lang="en-IN" dirty="0">
                          <a:effectLst/>
                          <a:latin typeface="Aptos" panose="020B0004020202020204" pitchFamily="34" charset="0"/>
                        </a:rPr>
                        <a:t>Manual inspection, </a:t>
                      </a:r>
                    </a:p>
                    <a:p>
                      <a:pPr fontAlgn="base"/>
                      <a:r>
                        <a:rPr lang="en-IN" dirty="0">
                          <a:effectLst/>
                          <a:latin typeface="Aptos" panose="020B0004020202020204" pitchFamily="34" charset="0"/>
                        </a:rPr>
                        <a:t>labour-intensive</a:t>
                      </a:r>
                    </a:p>
                  </a:txBody>
                  <a:tcPr anchor="ctr"/>
                </a:tc>
                <a:tc>
                  <a:txBody>
                    <a:bodyPr/>
                    <a:lstStyle/>
                    <a:p>
                      <a:pPr fontAlgn="base"/>
                      <a:r>
                        <a:rPr lang="en-IN" dirty="0">
                          <a:effectLst/>
                          <a:latin typeface="Aptos" panose="020B0004020202020204" pitchFamily="34" charset="0"/>
                        </a:rPr>
                        <a:t>Automated processing using CNNs</a:t>
                      </a:r>
                    </a:p>
                  </a:txBody>
                  <a:tcPr anchor="ctr"/>
                </a:tc>
                <a:extLst>
                  <a:ext uri="{0D108BD9-81ED-4DB2-BD59-A6C34878D82A}">
                    <a16:rowId xmlns:a16="http://schemas.microsoft.com/office/drawing/2014/main" val="3407064118"/>
                  </a:ext>
                </a:extLst>
              </a:tr>
              <a:tr h="635285">
                <a:tc>
                  <a:txBody>
                    <a:bodyPr/>
                    <a:lstStyle/>
                    <a:p>
                      <a:pPr fontAlgn="base"/>
                      <a:r>
                        <a:rPr lang="en-IN">
                          <a:effectLst/>
                          <a:latin typeface="Aptos" panose="020B0004020202020204" pitchFamily="34" charset="0"/>
                        </a:rPr>
                        <a:t>Processing Time</a:t>
                      </a:r>
                    </a:p>
                  </a:txBody>
                  <a:tcPr anchor="ctr"/>
                </a:tc>
                <a:tc>
                  <a:txBody>
                    <a:bodyPr/>
                    <a:lstStyle/>
                    <a:p>
                      <a:pPr fontAlgn="base"/>
                      <a:r>
                        <a:rPr lang="en-IN" dirty="0">
                          <a:effectLst/>
                          <a:latin typeface="Aptos" panose="020B0004020202020204" pitchFamily="34" charset="0"/>
                        </a:rPr>
                        <a:t>Time-consuming</a:t>
                      </a:r>
                    </a:p>
                  </a:txBody>
                  <a:tcPr anchor="ctr"/>
                </a:tc>
                <a:tc>
                  <a:txBody>
                    <a:bodyPr/>
                    <a:lstStyle/>
                    <a:p>
                      <a:pPr fontAlgn="base"/>
                      <a:r>
                        <a:rPr lang="en-US">
                          <a:effectLst/>
                          <a:latin typeface="Aptos" panose="020B0004020202020204" pitchFamily="34" charset="0"/>
                        </a:rPr>
                        <a:t>Significant reduction in processing time</a:t>
                      </a:r>
                    </a:p>
                  </a:txBody>
                  <a:tcPr anchor="ctr"/>
                </a:tc>
                <a:extLst>
                  <a:ext uri="{0D108BD9-81ED-4DB2-BD59-A6C34878D82A}">
                    <a16:rowId xmlns:a16="http://schemas.microsoft.com/office/drawing/2014/main" val="2388424022"/>
                  </a:ext>
                </a:extLst>
              </a:tr>
              <a:tr h="635285">
                <a:tc>
                  <a:txBody>
                    <a:bodyPr/>
                    <a:lstStyle/>
                    <a:p>
                      <a:pPr fontAlgn="base"/>
                      <a:r>
                        <a:rPr lang="en-IN" dirty="0">
                          <a:effectLst/>
                          <a:latin typeface="Aptos" panose="020B0004020202020204" pitchFamily="34" charset="0"/>
                        </a:rPr>
                        <a:t>Inspection Type</a:t>
                      </a:r>
                    </a:p>
                  </a:txBody>
                  <a:tcPr anchor="ctr"/>
                </a:tc>
                <a:tc>
                  <a:txBody>
                    <a:bodyPr/>
                    <a:lstStyle/>
                    <a:p>
                      <a:pPr fontAlgn="base"/>
                      <a:r>
                        <a:rPr lang="en-IN" dirty="0">
                          <a:effectLst/>
                          <a:latin typeface="Aptos" panose="020B0004020202020204" pitchFamily="34" charset="0"/>
                        </a:rPr>
                        <a:t>Visual and physical inspections</a:t>
                      </a:r>
                    </a:p>
                  </a:txBody>
                  <a:tcPr anchor="ctr"/>
                </a:tc>
                <a:tc>
                  <a:txBody>
                    <a:bodyPr/>
                    <a:lstStyle/>
                    <a:p>
                      <a:pPr fontAlgn="base"/>
                      <a:r>
                        <a:rPr lang="en-IN" dirty="0">
                          <a:effectLst/>
                          <a:latin typeface="Aptos" panose="020B0004020202020204" pitchFamily="34" charset="0"/>
                        </a:rPr>
                        <a:t>Image-based assessment using CNNs</a:t>
                      </a:r>
                    </a:p>
                  </a:txBody>
                  <a:tcPr anchor="ctr"/>
                </a:tc>
                <a:extLst>
                  <a:ext uri="{0D108BD9-81ED-4DB2-BD59-A6C34878D82A}">
                    <a16:rowId xmlns:a16="http://schemas.microsoft.com/office/drawing/2014/main" val="2869363240"/>
                  </a:ext>
                </a:extLst>
              </a:tr>
              <a:tr h="635285">
                <a:tc>
                  <a:txBody>
                    <a:bodyPr/>
                    <a:lstStyle/>
                    <a:p>
                      <a:pPr fontAlgn="base"/>
                      <a:r>
                        <a:rPr lang="en-IN" dirty="0">
                          <a:effectLst/>
                          <a:latin typeface="Aptos" panose="020B0004020202020204" pitchFamily="34" charset="0"/>
                        </a:rPr>
                        <a:t>Efficiency</a:t>
                      </a:r>
                    </a:p>
                  </a:txBody>
                  <a:tcPr anchor="ctr"/>
                </a:tc>
                <a:tc>
                  <a:txBody>
                    <a:bodyPr/>
                    <a:lstStyle/>
                    <a:p>
                      <a:pPr fontAlgn="base"/>
                      <a:r>
                        <a:rPr lang="en-US" dirty="0">
                          <a:effectLst/>
                          <a:latin typeface="Aptos" panose="020B0004020202020204" pitchFamily="34" charset="0"/>
                        </a:rPr>
                        <a:t>Potentially low due to manual processes</a:t>
                      </a:r>
                    </a:p>
                  </a:txBody>
                  <a:tcPr anchor="ctr"/>
                </a:tc>
                <a:tc>
                  <a:txBody>
                    <a:bodyPr/>
                    <a:lstStyle/>
                    <a:p>
                      <a:pPr fontAlgn="base"/>
                      <a:r>
                        <a:rPr lang="en-US">
                          <a:effectLst/>
                          <a:latin typeface="Aptos" panose="020B0004020202020204" pitchFamily="34" charset="0"/>
                        </a:rPr>
                        <a:t>Improved efficiency with automated processing</a:t>
                      </a:r>
                    </a:p>
                  </a:txBody>
                  <a:tcPr anchor="ctr"/>
                </a:tc>
                <a:extLst>
                  <a:ext uri="{0D108BD9-81ED-4DB2-BD59-A6C34878D82A}">
                    <a16:rowId xmlns:a16="http://schemas.microsoft.com/office/drawing/2014/main" val="1452518975"/>
                  </a:ext>
                </a:extLst>
              </a:tr>
              <a:tr h="364166">
                <a:tc>
                  <a:txBody>
                    <a:bodyPr/>
                    <a:lstStyle/>
                    <a:p>
                      <a:pPr fontAlgn="base"/>
                      <a:r>
                        <a:rPr lang="en-IN" dirty="0">
                          <a:effectLst/>
                          <a:latin typeface="Aptos" panose="020B0004020202020204" pitchFamily="34" charset="0"/>
                        </a:rPr>
                        <a:t>Accuracy</a:t>
                      </a:r>
                    </a:p>
                  </a:txBody>
                  <a:tcPr anchor="ctr"/>
                </a:tc>
                <a:tc>
                  <a:txBody>
                    <a:bodyPr/>
                    <a:lstStyle/>
                    <a:p>
                      <a:pPr fontAlgn="base"/>
                      <a:r>
                        <a:rPr lang="en-IN" dirty="0">
                          <a:effectLst/>
                          <a:latin typeface="Aptos" panose="020B0004020202020204" pitchFamily="34" charset="0"/>
                        </a:rPr>
                        <a:t>Prone to human error</a:t>
                      </a:r>
                    </a:p>
                  </a:txBody>
                  <a:tcPr anchor="ctr"/>
                </a:tc>
                <a:tc>
                  <a:txBody>
                    <a:bodyPr/>
                    <a:lstStyle/>
                    <a:p>
                      <a:pPr fontAlgn="base"/>
                      <a:r>
                        <a:rPr lang="en-IN" dirty="0">
                          <a:effectLst/>
                          <a:latin typeface="Aptos" panose="020B0004020202020204" pitchFamily="34" charset="0"/>
                        </a:rPr>
                        <a:t>Higher accuracy with CNNs</a:t>
                      </a:r>
                    </a:p>
                  </a:txBody>
                  <a:tcPr anchor="ctr"/>
                </a:tc>
                <a:extLst>
                  <a:ext uri="{0D108BD9-81ED-4DB2-BD59-A6C34878D82A}">
                    <a16:rowId xmlns:a16="http://schemas.microsoft.com/office/drawing/2014/main" val="638537368"/>
                  </a:ext>
                </a:extLst>
              </a:tr>
              <a:tr h="635285">
                <a:tc>
                  <a:txBody>
                    <a:bodyPr/>
                    <a:lstStyle/>
                    <a:p>
                      <a:pPr fontAlgn="base"/>
                      <a:r>
                        <a:rPr lang="en-IN" dirty="0">
                          <a:effectLst/>
                          <a:latin typeface="Aptos" panose="020B0004020202020204" pitchFamily="34" charset="0"/>
                        </a:rPr>
                        <a:t>Customer Experience</a:t>
                      </a:r>
                    </a:p>
                  </a:txBody>
                  <a:tcPr anchor="ctr"/>
                </a:tc>
                <a:tc>
                  <a:txBody>
                    <a:bodyPr/>
                    <a:lstStyle/>
                    <a:p>
                      <a:pPr fontAlgn="base"/>
                      <a:r>
                        <a:rPr lang="en-US" dirty="0">
                          <a:effectLst/>
                          <a:latin typeface="Aptos" panose="020B0004020202020204" pitchFamily="34" charset="0"/>
                        </a:rPr>
                        <a:t>Delays in processing, potential dissatisfaction</a:t>
                      </a:r>
                      <a:endParaRPr lang="en-IN" dirty="0">
                        <a:effectLst/>
                        <a:latin typeface="Aptos" panose="020B0004020202020204" pitchFamily="34" charset="0"/>
                      </a:endParaRPr>
                    </a:p>
                  </a:txBody>
                  <a:tcPr anchor="ctr"/>
                </a:tc>
                <a:tc>
                  <a:txBody>
                    <a:bodyPr/>
                    <a:lstStyle/>
                    <a:p>
                      <a:pPr fontAlgn="base"/>
                      <a:r>
                        <a:rPr lang="en-IN" dirty="0">
                          <a:effectLst/>
                          <a:latin typeface="Aptos" panose="020B0004020202020204" pitchFamily="34" charset="0"/>
                        </a:rPr>
                        <a:t>Faster processing, improved satisfaction.</a:t>
                      </a:r>
                    </a:p>
                  </a:txBody>
                  <a:tcPr anchor="ctr"/>
                </a:tc>
                <a:extLst>
                  <a:ext uri="{0D108BD9-81ED-4DB2-BD59-A6C34878D82A}">
                    <a16:rowId xmlns:a16="http://schemas.microsoft.com/office/drawing/2014/main" val="2448415308"/>
                  </a:ext>
                </a:extLst>
              </a:tr>
            </a:tbl>
          </a:graphicData>
        </a:graphic>
      </p:graphicFrame>
      <p:pic>
        <p:nvPicPr>
          <p:cNvPr id="6" name="Picture 2">
            <a:extLst>
              <a:ext uri="{FF2B5EF4-FFF2-40B4-BE49-F238E27FC236}">
                <a16:creationId xmlns:a16="http://schemas.microsoft.com/office/drawing/2014/main" id="{847CA80D-C3B8-4A9A-A12D-4085CFE9D0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34000" cy="68580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610541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48BC2-8632-5E69-C0DA-76BAB761841E}"/>
              </a:ext>
            </a:extLst>
          </p:cNvPr>
          <p:cNvSpPr>
            <a:spLocks noGrp="1"/>
          </p:cNvSpPr>
          <p:nvPr>
            <p:ph type="ctrTitle"/>
          </p:nvPr>
        </p:nvSpPr>
        <p:spPr>
          <a:xfrm>
            <a:off x="1194173" y="311724"/>
            <a:ext cx="9144000" cy="540327"/>
          </a:xfrm>
        </p:spPr>
        <p:txBody>
          <a:bodyPr>
            <a:noAutofit/>
          </a:bodyPr>
          <a:lstStyle/>
          <a:p>
            <a:r>
              <a:rPr lang="en-US" sz="2800" b="1" dirty="0">
                <a:latin typeface="Bauhaus 93" panose="04030905020B02020C02" pitchFamily="82" charset="0"/>
              </a:rPr>
              <a:t>DOMAIN - DEEP LEARNING</a:t>
            </a:r>
            <a:endParaRPr lang="en-IN" sz="2800" b="1" dirty="0">
              <a:latin typeface="Bauhaus 93" panose="04030905020B02020C02" pitchFamily="82" charset="0"/>
            </a:endParaRPr>
          </a:p>
        </p:txBody>
      </p:sp>
      <p:sp>
        <p:nvSpPr>
          <p:cNvPr id="3" name="Subtitle 2">
            <a:extLst>
              <a:ext uri="{FF2B5EF4-FFF2-40B4-BE49-F238E27FC236}">
                <a16:creationId xmlns:a16="http://schemas.microsoft.com/office/drawing/2014/main" id="{2DE97AB3-59B1-403E-CD6B-1D780EFF9F1E}"/>
              </a:ext>
            </a:extLst>
          </p:cNvPr>
          <p:cNvSpPr>
            <a:spLocks noGrp="1"/>
          </p:cNvSpPr>
          <p:nvPr>
            <p:ph type="subTitle" idx="1"/>
          </p:nvPr>
        </p:nvSpPr>
        <p:spPr>
          <a:xfrm>
            <a:off x="348312" y="870150"/>
            <a:ext cx="8870785" cy="2387416"/>
          </a:xfrm>
        </p:spPr>
        <p:txBody>
          <a:bodyPr>
            <a:normAutofit/>
          </a:bodyPr>
          <a:lstStyle/>
          <a:p>
            <a:pPr algn="just"/>
            <a:r>
              <a:rPr lang="en-US" b="1" dirty="0"/>
              <a:t>What is it? - </a:t>
            </a:r>
            <a:r>
              <a:rPr lang="en-US" sz="2000" dirty="0"/>
              <a:t>Deep learning is a subset of machine learning that utilizes artificial neural networks to model and understand complex patterns in large amounts of data. It is particularly effective for tasks involving unstructured data like images, audio, and text. In the context of car damage detection, deep learning algorithms, such as Convolutional Neural Networks (CNNs), are used to automatically learn and extract relevant features from images of vehicles, enabling the identification and classification of damaged areas.</a:t>
            </a:r>
            <a:endParaRPr lang="en-US" b="1" dirty="0"/>
          </a:p>
        </p:txBody>
      </p:sp>
      <p:pic>
        <p:nvPicPr>
          <p:cNvPr id="1026" name="Picture 2" descr="Deep Learning Spreads">
            <a:extLst>
              <a:ext uri="{FF2B5EF4-FFF2-40B4-BE49-F238E27FC236}">
                <a16:creationId xmlns:a16="http://schemas.microsoft.com/office/drawing/2014/main" id="{3F381CFA-2721-8571-78D9-CC36E85CC2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311" y="2987154"/>
            <a:ext cx="5952609" cy="328895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AAFD704-B8DE-B711-3D1F-93D1150BF3A0}"/>
              </a:ext>
            </a:extLst>
          </p:cNvPr>
          <p:cNvSpPr txBox="1"/>
          <p:nvPr/>
        </p:nvSpPr>
        <p:spPr>
          <a:xfrm>
            <a:off x="6538345" y="3257566"/>
            <a:ext cx="5542767" cy="3139321"/>
          </a:xfrm>
          <a:prstGeom prst="rect">
            <a:avLst/>
          </a:prstGeom>
          <a:noFill/>
        </p:spPr>
        <p:txBody>
          <a:bodyPr wrap="square" rtlCol="0">
            <a:spAutoFit/>
          </a:bodyPr>
          <a:lstStyle/>
          <a:p>
            <a:pPr algn="just"/>
            <a:r>
              <a:rPr lang="en-US" sz="2000" b="1" dirty="0"/>
              <a:t>Role of Deep Learning in Car Damage Detection</a:t>
            </a:r>
          </a:p>
          <a:p>
            <a:pPr algn="just"/>
            <a:r>
              <a:rPr lang="en-US" sz="2000" dirty="0"/>
              <a:t>Deep learning, particularly CNNs, automates vehicle damage identification by </a:t>
            </a:r>
            <a:r>
              <a:rPr lang="en-US" sz="2000" b="1" dirty="0"/>
              <a:t>extracting features </a:t>
            </a:r>
            <a:r>
              <a:rPr lang="en-US" sz="2000" dirty="0"/>
              <a:t>from images. It excels at discerning subtle damage patterns and generalizes well to new, unseen data. </a:t>
            </a:r>
            <a:r>
              <a:rPr lang="en-US" sz="2000" b="1" dirty="0"/>
              <a:t>Transfer learning </a:t>
            </a:r>
            <a:r>
              <a:rPr lang="en-US" sz="2000" dirty="0"/>
              <a:t>further enhances efficiency by adapting pre-trained models for specific tasks, reducing the need for extensive training.</a:t>
            </a:r>
          </a:p>
          <a:p>
            <a:endParaRPr lang="en-IN" dirty="0"/>
          </a:p>
        </p:txBody>
      </p:sp>
      <p:pic>
        <p:nvPicPr>
          <p:cNvPr id="1028" name="Picture 4" descr="dl machine learning for Sale,Up To OFF 73%">
            <a:extLst>
              <a:ext uri="{FF2B5EF4-FFF2-40B4-BE49-F238E27FC236}">
                <a16:creationId xmlns:a16="http://schemas.microsoft.com/office/drawing/2014/main" id="{498DF103-206B-8B01-F49A-ABC81C836E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99" t="9655" r="8530" b="9543"/>
          <a:stretch/>
        </p:blipFill>
        <p:spPr bwMode="auto">
          <a:xfrm>
            <a:off x="9219097" y="420594"/>
            <a:ext cx="2638620" cy="2566560"/>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4762555"/>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48BC2-8632-5E69-C0DA-76BAB761841E}"/>
              </a:ext>
            </a:extLst>
          </p:cNvPr>
          <p:cNvSpPr>
            <a:spLocks noGrp="1"/>
          </p:cNvSpPr>
          <p:nvPr>
            <p:ph type="ctrTitle"/>
          </p:nvPr>
        </p:nvSpPr>
        <p:spPr>
          <a:xfrm>
            <a:off x="2240923" y="311727"/>
            <a:ext cx="9144000" cy="540327"/>
          </a:xfrm>
        </p:spPr>
        <p:txBody>
          <a:bodyPr>
            <a:noAutofit/>
          </a:bodyPr>
          <a:lstStyle/>
          <a:p>
            <a:r>
              <a:rPr lang="en-US" sz="2800" b="1" dirty="0">
                <a:latin typeface="Bauhaus 93" panose="04030905020B02020C02" pitchFamily="82" charset="0"/>
              </a:rPr>
              <a:t>Architecture Diagram</a:t>
            </a:r>
            <a:endParaRPr lang="en-IN" sz="2800" b="1" dirty="0">
              <a:latin typeface="Bauhaus 93" panose="04030905020B02020C02" pitchFamily="82" charset="0"/>
            </a:endParaRPr>
          </a:p>
        </p:txBody>
      </p:sp>
      <p:sp>
        <p:nvSpPr>
          <p:cNvPr id="4" name="TextBox 3">
            <a:extLst>
              <a:ext uri="{FF2B5EF4-FFF2-40B4-BE49-F238E27FC236}">
                <a16:creationId xmlns:a16="http://schemas.microsoft.com/office/drawing/2014/main" id="{75355870-D10A-8911-40F9-16D51C02CB59}"/>
              </a:ext>
            </a:extLst>
          </p:cNvPr>
          <p:cNvSpPr txBox="1"/>
          <p:nvPr/>
        </p:nvSpPr>
        <p:spPr>
          <a:xfrm>
            <a:off x="7636088" y="2272294"/>
            <a:ext cx="4173314" cy="1754326"/>
          </a:xfrm>
          <a:prstGeom prst="rect">
            <a:avLst/>
          </a:prstGeom>
          <a:noFill/>
        </p:spPr>
        <p:txBody>
          <a:bodyPr wrap="square" rtlCol="0">
            <a:spAutoFit/>
          </a:bodyPr>
          <a:lstStyle/>
          <a:p>
            <a:r>
              <a:rPr lang="en-US" b="1" dirty="0" err="1"/>
              <a:t>MediaPipe</a:t>
            </a:r>
            <a:r>
              <a:rPr lang="en-US" dirty="0"/>
              <a:t> is an open-source framework developed by Google for building multimodal (e.g., audio, video, sensor)</a:t>
            </a:r>
          </a:p>
          <a:p>
            <a:r>
              <a:rPr lang="en-IN" b="1" dirty="0"/>
              <a:t>Performance and Efficiency</a:t>
            </a:r>
          </a:p>
          <a:p>
            <a:r>
              <a:rPr lang="en-IN" b="1" dirty="0"/>
              <a:t>Accuracy compared to other</a:t>
            </a:r>
          </a:p>
          <a:p>
            <a:r>
              <a:rPr lang="en-IN" b="1" dirty="0"/>
              <a:t>Cross-Platform </a:t>
            </a:r>
          </a:p>
        </p:txBody>
      </p:sp>
      <p:pic>
        <p:nvPicPr>
          <p:cNvPr id="5" name="Picture 4" descr="A diagram of a car inspection">
            <a:extLst>
              <a:ext uri="{FF2B5EF4-FFF2-40B4-BE49-F238E27FC236}">
                <a16:creationId xmlns:a16="http://schemas.microsoft.com/office/drawing/2014/main" id="{50020A39-AC9A-3B75-0C55-52EA097562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307" y="1654268"/>
            <a:ext cx="7304303" cy="37279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55332864"/>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CF5E7"/>
        </a:solidFill>
        <a:effectLst/>
      </p:bgPr>
    </p:bg>
    <p:spTree>
      <p:nvGrpSpPr>
        <p:cNvPr id="1" name="">
          <a:extLst>
            <a:ext uri="{FF2B5EF4-FFF2-40B4-BE49-F238E27FC236}">
              <a16:creationId xmlns:a16="http://schemas.microsoft.com/office/drawing/2014/main" id="{F28F92B3-1B12-EB7F-99E9-4BF4F8C7AE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B9B044-94E7-7944-8C33-E60634C1A9F4}"/>
              </a:ext>
            </a:extLst>
          </p:cNvPr>
          <p:cNvSpPr>
            <a:spLocks noGrp="1"/>
          </p:cNvSpPr>
          <p:nvPr>
            <p:ph type="ctrTitle"/>
          </p:nvPr>
        </p:nvSpPr>
        <p:spPr>
          <a:xfrm>
            <a:off x="648180" y="124691"/>
            <a:ext cx="7133359" cy="540327"/>
          </a:xfrm>
        </p:spPr>
        <p:txBody>
          <a:bodyPr>
            <a:noAutofit/>
          </a:bodyPr>
          <a:lstStyle/>
          <a:p>
            <a:r>
              <a:rPr lang="en-US" sz="2800" b="1" dirty="0">
                <a:latin typeface="Bauhaus 93" panose="04030905020B02020C02" pitchFamily="82" charset="0"/>
              </a:rPr>
              <a:t>DROWSINESS DETECTION</a:t>
            </a:r>
            <a:endParaRPr lang="en-IN" sz="2800" b="1" dirty="0">
              <a:latin typeface="Bauhaus 93" panose="04030905020B02020C02" pitchFamily="82" charset="0"/>
            </a:endParaRPr>
          </a:p>
        </p:txBody>
      </p:sp>
      <p:sp>
        <p:nvSpPr>
          <p:cNvPr id="3" name="Subtitle 2">
            <a:extLst>
              <a:ext uri="{FF2B5EF4-FFF2-40B4-BE49-F238E27FC236}">
                <a16:creationId xmlns:a16="http://schemas.microsoft.com/office/drawing/2014/main" id="{70DDDBB2-688F-D390-6789-2162C7662500}"/>
              </a:ext>
            </a:extLst>
          </p:cNvPr>
          <p:cNvSpPr>
            <a:spLocks noGrp="1"/>
          </p:cNvSpPr>
          <p:nvPr>
            <p:ph type="subTitle" idx="1"/>
          </p:nvPr>
        </p:nvSpPr>
        <p:spPr>
          <a:xfrm>
            <a:off x="363728" y="2184279"/>
            <a:ext cx="7702261" cy="3508598"/>
          </a:xfrm>
        </p:spPr>
        <p:txBody>
          <a:bodyPr>
            <a:normAutofit/>
          </a:bodyPr>
          <a:lstStyle/>
          <a:p>
            <a:pPr algn="just"/>
            <a:r>
              <a:rPr lang="en-US" sz="1800" b="1" dirty="0">
                <a:latin typeface="Aptos" panose="020B0004020202020204" pitchFamily="34" charset="0"/>
              </a:rPr>
              <a:t>MODEL SELECTION </a:t>
            </a:r>
            <a:r>
              <a:rPr lang="en-US" sz="1800" dirty="0">
                <a:latin typeface="Aptos" panose="020B0004020202020204" pitchFamily="34" charset="0"/>
              </a:rPr>
              <a:t>-MediaPipe combines real-time efficiency, high accuracy, and ease of integration, making it an ideal choice for in-vehicle drowsiness detection compared to other available models and frameworks.</a:t>
            </a:r>
            <a:r>
              <a:rPr lang="en-GB" sz="1800" dirty="0">
                <a:latin typeface="Aptos" panose="020B0004020202020204" pitchFamily="34" charset="0"/>
              </a:rPr>
              <a:t> Robust Facial Landmark Detection (468 </a:t>
            </a:r>
            <a:r>
              <a:rPr lang="en-GB" sz="1800" dirty="0" err="1">
                <a:latin typeface="Aptos" panose="020B0004020202020204" pitchFamily="34" charset="0"/>
              </a:rPr>
              <a:t>keypoints</a:t>
            </a:r>
            <a:r>
              <a:rPr lang="en-GB" sz="1800" dirty="0">
                <a:latin typeface="Aptos" panose="020B0004020202020204" pitchFamily="34" charset="0"/>
              </a:rPr>
              <a:t>) , Lightweight Yet Powerful</a:t>
            </a:r>
            <a:endParaRPr lang="en-US" sz="1800" dirty="0">
              <a:latin typeface="Aptos" panose="020B0004020202020204" pitchFamily="34" charset="0"/>
            </a:endParaRPr>
          </a:p>
          <a:p>
            <a:pPr algn="just"/>
            <a:r>
              <a:rPr lang="en-US" sz="1800" b="1" dirty="0">
                <a:latin typeface="Aptos" panose="020B0004020202020204" pitchFamily="34" charset="0"/>
              </a:rPr>
              <a:t>MODEL CONFIGURATION </a:t>
            </a:r>
            <a:r>
              <a:rPr lang="en-US" sz="1800" dirty="0">
                <a:latin typeface="Aptos" panose="020B0004020202020204" pitchFamily="34" charset="0"/>
              </a:rPr>
              <a:t>-  </a:t>
            </a:r>
            <a:r>
              <a:rPr lang="en-US" sz="1800" dirty="0" err="1">
                <a:latin typeface="Aptos" panose="020B0004020202020204" pitchFamily="34" charset="0"/>
              </a:rPr>
              <a:t>MediaPipe's</a:t>
            </a:r>
            <a:r>
              <a:rPr lang="en-US" sz="1800" dirty="0">
                <a:latin typeface="Aptos" panose="020B0004020202020204" pitchFamily="34" charset="0"/>
              </a:rPr>
              <a:t> face mesh model analyzes key facial features, particularly around the eyes and mouth, to detect signs of drowsiness such as eye closure and yawning</a:t>
            </a:r>
          </a:p>
          <a:p>
            <a:pPr algn="just"/>
            <a:r>
              <a:rPr lang="en-US" sz="1800" b="1" dirty="0">
                <a:latin typeface="Aptos" panose="020B0004020202020204" pitchFamily="34" charset="0"/>
              </a:rPr>
              <a:t>REAL-TIME PROCESSING </a:t>
            </a:r>
            <a:r>
              <a:rPr lang="en-US" sz="1800" dirty="0">
                <a:latin typeface="Aptos" panose="020B0004020202020204" pitchFamily="34" charset="0"/>
              </a:rPr>
              <a:t>-MediaPipe offers fast and efficient real-time facial landmark tracking, making it suitable for in-car applications where timely detection is crucial. </a:t>
            </a:r>
          </a:p>
        </p:txBody>
      </p:sp>
      <p:pic>
        <p:nvPicPr>
          <p:cNvPr id="5" name="Picture 4">
            <a:extLst>
              <a:ext uri="{FF2B5EF4-FFF2-40B4-BE49-F238E27FC236}">
                <a16:creationId xmlns:a16="http://schemas.microsoft.com/office/drawing/2014/main" id="{457D6C5A-5A30-D37F-5A16-26E13304FDDE}"/>
              </a:ext>
            </a:extLst>
          </p:cNvPr>
          <p:cNvPicPr>
            <a:picLocks noChangeAspect="1"/>
          </p:cNvPicPr>
          <p:nvPr/>
        </p:nvPicPr>
        <p:blipFill>
          <a:blip r:embed="rId2"/>
          <a:stretch>
            <a:fillRect/>
          </a:stretch>
        </p:blipFill>
        <p:spPr>
          <a:xfrm>
            <a:off x="8627071" y="3814915"/>
            <a:ext cx="2709731" cy="2048457"/>
          </a:xfrm>
          <a:prstGeom prst="rect">
            <a:avLst/>
          </a:prstGeom>
        </p:spPr>
      </p:pic>
      <p:sp>
        <p:nvSpPr>
          <p:cNvPr id="8" name="TextBox 7">
            <a:extLst>
              <a:ext uri="{FF2B5EF4-FFF2-40B4-BE49-F238E27FC236}">
                <a16:creationId xmlns:a16="http://schemas.microsoft.com/office/drawing/2014/main" id="{9B98CCC4-0FB6-6332-9BF9-CABEA2DFD885}"/>
              </a:ext>
            </a:extLst>
          </p:cNvPr>
          <p:cNvSpPr txBox="1"/>
          <p:nvPr/>
        </p:nvSpPr>
        <p:spPr>
          <a:xfrm>
            <a:off x="9372634" y="3536471"/>
            <a:ext cx="1218603" cy="369332"/>
          </a:xfrm>
          <a:prstGeom prst="rect">
            <a:avLst/>
          </a:prstGeom>
          <a:noFill/>
        </p:spPr>
        <p:txBody>
          <a:bodyPr wrap="none" rtlCol="0">
            <a:spAutoFit/>
          </a:bodyPr>
          <a:lstStyle/>
          <a:p>
            <a:r>
              <a:rPr lang="en-IN" dirty="0"/>
              <a:t>With Mesh</a:t>
            </a:r>
          </a:p>
        </p:txBody>
      </p:sp>
      <p:pic>
        <p:nvPicPr>
          <p:cNvPr id="6" name="Picture 5">
            <a:extLst>
              <a:ext uri="{FF2B5EF4-FFF2-40B4-BE49-F238E27FC236}">
                <a16:creationId xmlns:a16="http://schemas.microsoft.com/office/drawing/2014/main" id="{1436477E-195B-64BC-ACB9-82D636E323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3152" y="778354"/>
            <a:ext cx="2248977" cy="2543175"/>
          </a:xfrm>
          <a:prstGeom prst="rect">
            <a:avLst/>
          </a:prstGeom>
        </p:spPr>
      </p:pic>
    </p:spTree>
    <p:extLst>
      <p:ext uri="{BB962C8B-B14F-4D97-AF65-F5344CB8AC3E}">
        <p14:creationId xmlns:p14="http://schemas.microsoft.com/office/powerpoint/2010/main" val="233099373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CF5E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48BC2-8632-5E69-C0DA-76BAB761841E}"/>
              </a:ext>
            </a:extLst>
          </p:cNvPr>
          <p:cNvSpPr>
            <a:spLocks noGrp="1"/>
          </p:cNvSpPr>
          <p:nvPr>
            <p:ph type="ctrTitle"/>
          </p:nvPr>
        </p:nvSpPr>
        <p:spPr>
          <a:xfrm>
            <a:off x="-266220" y="228863"/>
            <a:ext cx="7133359" cy="540327"/>
          </a:xfrm>
        </p:spPr>
        <p:txBody>
          <a:bodyPr>
            <a:noAutofit/>
          </a:bodyPr>
          <a:lstStyle/>
          <a:p>
            <a:r>
              <a:rPr lang="en-US" sz="2800" b="1" dirty="0">
                <a:latin typeface="Bauhaus 93" panose="04030905020B02020C02" pitchFamily="82" charset="0"/>
              </a:rPr>
              <a:t>CAR DAMAGE DETECTION</a:t>
            </a:r>
            <a:endParaRPr lang="en-IN" sz="2800" b="1" dirty="0">
              <a:latin typeface="Bauhaus 93" panose="04030905020B02020C02" pitchFamily="82" charset="0"/>
            </a:endParaRPr>
          </a:p>
        </p:txBody>
      </p:sp>
      <p:sp>
        <p:nvSpPr>
          <p:cNvPr id="3" name="Subtitle 2">
            <a:extLst>
              <a:ext uri="{FF2B5EF4-FFF2-40B4-BE49-F238E27FC236}">
                <a16:creationId xmlns:a16="http://schemas.microsoft.com/office/drawing/2014/main" id="{2DE97AB3-59B1-403E-CD6B-1D780EFF9F1E}"/>
              </a:ext>
            </a:extLst>
          </p:cNvPr>
          <p:cNvSpPr>
            <a:spLocks noGrp="1"/>
          </p:cNvSpPr>
          <p:nvPr>
            <p:ph type="subTitle" idx="1"/>
          </p:nvPr>
        </p:nvSpPr>
        <p:spPr>
          <a:xfrm>
            <a:off x="129062" y="1494504"/>
            <a:ext cx="6541441" cy="4843208"/>
          </a:xfrm>
        </p:spPr>
        <p:txBody>
          <a:bodyPr>
            <a:normAutofit/>
          </a:bodyPr>
          <a:lstStyle/>
          <a:p>
            <a:pPr algn="just"/>
            <a:r>
              <a:rPr lang="en-US" sz="1800" b="1" dirty="0">
                <a:latin typeface="Aptos" panose="020B0004020202020204" pitchFamily="34" charset="0"/>
              </a:rPr>
              <a:t>MODEL SELECTION </a:t>
            </a:r>
            <a:r>
              <a:rPr lang="en-US" sz="1800" dirty="0">
                <a:latin typeface="Aptos" panose="020B0004020202020204" pitchFamily="34" charset="0"/>
              </a:rPr>
              <a:t>-Selecting the right pre-trained CNN model, such as VGG16, VGG19, DenseNet121, or </a:t>
            </a:r>
            <a:r>
              <a:rPr lang="en-US" sz="1800" dirty="0" err="1">
                <a:latin typeface="Aptos" panose="020B0004020202020204" pitchFamily="34" charset="0"/>
              </a:rPr>
              <a:t>MobileNet</a:t>
            </a:r>
            <a:r>
              <a:rPr lang="en-US" sz="1800" dirty="0">
                <a:latin typeface="Aptos" panose="020B0004020202020204" pitchFamily="34" charset="0"/>
              </a:rPr>
              <a:t>, is crucial. These models are effective for image classification and have been trained on large datasets like ImageNet.</a:t>
            </a:r>
          </a:p>
          <a:p>
            <a:pPr algn="just"/>
            <a:r>
              <a:rPr lang="en-US" sz="1800" b="1" dirty="0">
                <a:latin typeface="Aptos" panose="020B0004020202020204" pitchFamily="34" charset="0"/>
              </a:rPr>
              <a:t>MODEL CONFIGURATION </a:t>
            </a:r>
            <a:r>
              <a:rPr lang="en-US" sz="1800" dirty="0">
                <a:latin typeface="Aptos" panose="020B0004020202020204" pitchFamily="34" charset="0"/>
              </a:rPr>
              <a:t>- Configure the selected model for car damage detection by removing its top layers and adding new layers suitable for the task. This process, known as transfer learning, uses the pre-trained model as a feature extractor.</a:t>
            </a:r>
          </a:p>
          <a:p>
            <a:pPr algn="just"/>
            <a:r>
              <a:rPr lang="en-US" sz="1800" b="1" dirty="0">
                <a:latin typeface="Aptos" panose="020B0004020202020204" pitchFamily="34" charset="0"/>
              </a:rPr>
              <a:t>TRANSFER LEARNING </a:t>
            </a:r>
            <a:r>
              <a:rPr lang="en-US" sz="1800" dirty="0">
                <a:latin typeface="Aptos" panose="020B0004020202020204" pitchFamily="34" charset="0"/>
              </a:rPr>
              <a:t>-Leverage transfer learning to apply knowledge learned from a large dataset to a new, related task with a smaller dataset. </a:t>
            </a:r>
          </a:p>
          <a:p>
            <a:pPr algn="just"/>
            <a:r>
              <a:rPr lang="en-US" sz="1800" b="1" dirty="0">
                <a:latin typeface="Aptos" panose="020B0004020202020204" pitchFamily="34" charset="0"/>
              </a:rPr>
              <a:t>DATA AUGMENTATION </a:t>
            </a:r>
            <a:r>
              <a:rPr lang="en-US" sz="1800" dirty="0">
                <a:latin typeface="Aptos" panose="020B0004020202020204" pitchFamily="34" charset="0"/>
              </a:rPr>
              <a:t>-Augment the training dataset by creating modified versions of existing images. This helps improve the model's generalization and robustness.</a:t>
            </a:r>
          </a:p>
        </p:txBody>
      </p:sp>
      <p:pic>
        <p:nvPicPr>
          <p:cNvPr id="3074" name="Picture 2">
            <a:extLst>
              <a:ext uri="{FF2B5EF4-FFF2-40B4-BE49-F238E27FC236}">
                <a16:creationId xmlns:a16="http://schemas.microsoft.com/office/drawing/2014/main" id="{CD22A9DF-B98A-7327-E2C6-44CBC3EE68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7138" y="0"/>
            <a:ext cx="5324861" cy="68580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8815446"/>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a:extLst>
              <a:ext uri="{FF2B5EF4-FFF2-40B4-BE49-F238E27FC236}">
                <a16:creationId xmlns:a16="http://schemas.microsoft.com/office/drawing/2014/main" id="{22AD8898-EE7D-D9F9-E2A1-6C4B1DE633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1509" t="4189" r="1346" b="3664"/>
          <a:stretch>
            <a:fillRect/>
          </a:stretch>
        </p:blipFill>
        <p:spPr bwMode="auto">
          <a:xfrm>
            <a:off x="138220" y="4655434"/>
            <a:ext cx="2803525" cy="2095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7">
            <a:extLst>
              <a:ext uri="{FF2B5EF4-FFF2-40B4-BE49-F238E27FC236}">
                <a16:creationId xmlns:a16="http://schemas.microsoft.com/office/drawing/2014/main" id="{1821564D-C48A-4347-080E-592C17570B62}"/>
              </a:ext>
            </a:extLst>
          </p:cNvPr>
          <p:cNvSpPr>
            <a:spLocks noChangeArrowheads="1"/>
          </p:cNvSpPr>
          <p:nvPr/>
        </p:nvSpPr>
        <p:spPr bwMode="auto">
          <a:xfrm>
            <a:off x="902334" y="705063"/>
            <a:ext cx="1063111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400" b="1" i="0" u="none" strike="noStrike" cap="none" normalizeH="0" baseline="0" dirty="0">
                <a:ln>
                  <a:noFill/>
                </a:ln>
                <a:solidFill>
                  <a:schemeClr val="tx1"/>
                </a:solidFill>
                <a:effectLst/>
                <a:ea typeface="Times New Roman" panose="02020603050405020304" pitchFamily="18" charset="0"/>
              </a:rPr>
              <a:t>FOR VGG16                                                             FOR VGG19                                                     FOR DENSENET                                     FOR MOBILENET</a:t>
            </a:r>
            <a:endParaRPr kumimoji="0" lang="en-US" altLang="en-US" sz="1400" b="0" i="0" u="none" strike="noStrike" cap="none" normalizeH="0" baseline="0" dirty="0">
              <a:ln>
                <a:noFill/>
              </a:ln>
              <a:solidFill>
                <a:schemeClr val="tx1"/>
              </a:solidFill>
              <a:effectLst/>
            </a:endParaRPr>
          </a:p>
        </p:txBody>
      </p:sp>
      <p:sp>
        <p:nvSpPr>
          <p:cNvPr id="10" name="Rectangle 12">
            <a:extLst>
              <a:ext uri="{FF2B5EF4-FFF2-40B4-BE49-F238E27FC236}">
                <a16:creationId xmlns:a16="http://schemas.microsoft.com/office/drawing/2014/main" id="{B1FB5977-5976-3CBA-45E9-BEC2AA4D89CE}"/>
              </a:ext>
            </a:extLst>
          </p:cNvPr>
          <p:cNvSpPr>
            <a:spLocks noChangeArrowheads="1"/>
          </p:cNvSpPr>
          <p:nvPr/>
        </p:nvSpPr>
        <p:spPr bwMode="auto">
          <a:xfrm>
            <a:off x="0" y="136302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11" name="Picture 4">
            <a:extLst>
              <a:ext uri="{FF2B5EF4-FFF2-40B4-BE49-F238E27FC236}">
                <a16:creationId xmlns:a16="http://schemas.microsoft.com/office/drawing/2014/main" id="{3BED2C4E-EDDC-8A17-0EA9-8771953DD9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178" t="2888"/>
          <a:stretch/>
        </p:blipFill>
        <p:spPr bwMode="auto">
          <a:xfrm>
            <a:off x="3047783" y="4655434"/>
            <a:ext cx="3048217" cy="213057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1A9E5FD7-A656-2F54-63DA-BE2272628E2C}"/>
              </a:ext>
            </a:extLst>
          </p:cNvPr>
          <p:cNvPicPr>
            <a:picLocks noChangeAspect="1"/>
          </p:cNvPicPr>
          <p:nvPr/>
        </p:nvPicPr>
        <p:blipFill rotWithShape="1">
          <a:blip r:embed="rId4"/>
          <a:srcRect l="48698"/>
          <a:stretch/>
        </p:blipFill>
        <p:spPr>
          <a:xfrm>
            <a:off x="6096000" y="4515804"/>
            <a:ext cx="3140121" cy="2316681"/>
          </a:xfrm>
          <a:prstGeom prst="rect">
            <a:avLst/>
          </a:prstGeom>
        </p:spPr>
      </p:pic>
      <p:pic>
        <p:nvPicPr>
          <p:cNvPr id="16" name="Picture 1">
            <a:extLst>
              <a:ext uri="{FF2B5EF4-FFF2-40B4-BE49-F238E27FC236}">
                <a16:creationId xmlns:a16="http://schemas.microsoft.com/office/drawing/2014/main" id="{36CFF238-9C4F-28E1-B400-B054DBC129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2100" y="4584143"/>
            <a:ext cx="3009900" cy="2201862"/>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D41547A2-EAE8-A02D-6A31-47337F83FC88}"/>
              </a:ext>
            </a:extLst>
          </p:cNvPr>
          <p:cNvSpPr txBox="1">
            <a:spLocks/>
          </p:cNvSpPr>
          <p:nvPr/>
        </p:nvSpPr>
        <p:spPr>
          <a:xfrm>
            <a:off x="3762862" y="298677"/>
            <a:ext cx="4666276" cy="39988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b="1" dirty="0"/>
              <a:t>Results for training loss </a:t>
            </a:r>
            <a:endParaRPr lang="en-IN" sz="2800" b="1" dirty="0"/>
          </a:p>
        </p:txBody>
      </p:sp>
      <p:sp>
        <p:nvSpPr>
          <p:cNvPr id="18" name="Title 1">
            <a:extLst>
              <a:ext uri="{FF2B5EF4-FFF2-40B4-BE49-F238E27FC236}">
                <a16:creationId xmlns:a16="http://schemas.microsoft.com/office/drawing/2014/main" id="{6C62DE2E-A924-1629-78C1-57FAA9B054B0}"/>
              </a:ext>
            </a:extLst>
          </p:cNvPr>
          <p:cNvSpPr txBox="1">
            <a:spLocks/>
          </p:cNvSpPr>
          <p:nvPr/>
        </p:nvSpPr>
        <p:spPr>
          <a:xfrm>
            <a:off x="3762862" y="4046101"/>
            <a:ext cx="4666276" cy="39988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b="1" dirty="0"/>
              <a:t>Results for training accuracy </a:t>
            </a:r>
            <a:endParaRPr lang="en-IN" sz="2800" b="1" dirty="0"/>
          </a:p>
        </p:txBody>
      </p:sp>
      <p:pic>
        <p:nvPicPr>
          <p:cNvPr id="22" name="Picture 21">
            <a:extLst>
              <a:ext uri="{FF2B5EF4-FFF2-40B4-BE49-F238E27FC236}">
                <a16:creationId xmlns:a16="http://schemas.microsoft.com/office/drawing/2014/main" id="{E774C557-3774-79B5-3480-4B047175FAF1}"/>
              </a:ext>
            </a:extLst>
          </p:cNvPr>
          <p:cNvPicPr>
            <a:picLocks noChangeAspect="1"/>
          </p:cNvPicPr>
          <p:nvPr/>
        </p:nvPicPr>
        <p:blipFill rotWithShape="1">
          <a:blip r:embed="rId6"/>
          <a:srcRect b="17967"/>
          <a:stretch/>
        </p:blipFill>
        <p:spPr>
          <a:xfrm>
            <a:off x="9182100" y="1130217"/>
            <a:ext cx="3009900" cy="2423957"/>
          </a:xfrm>
          <a:prstGeom prst="rect">
            <a:avLst/>
          </a:prstGeom>
        </p:spPr>
      </p:pic>
      <p:pic>
        <p:nvPicPr>
          <p:cNvPr id="24" name="Picture 23">
            <a:extLst>
              <a:ext uri="{FF2B5EF4-FFF2-40B4-BE49-F238E27FC236}">
                <a16:creationId xmlns:a16="http://schemas.microsoft.com/office/drawing/2014/main" id="{4DDD103B-B98D-A91A-AAAC-2A695ECB94C6}"/>
              </a:ext>
            </a:extLst>
          </p:cNvPr>
          <p:cNvPicPr>
            <a:picLocks noChangeAspect="1"/>
          </p:cNvPicPr>
          <p:nvPr/>
        </p:nvPicPr>
        <p:blipFill>
          <a:blip r:embed="rId7"/>
          <a:stretch>
            <a:fillRect/>
          </a:stretch>
        </p:blipFill>
        <p:spPr>
          <a:xfrm>
            <a:off x="6217892" y="1179380"/>
            <a:ext cx="2920678" cy="2340061"/>
          </a:xfrm>
          <a:prstGeom prst="rect">
            <a:avLst/>
          </a:prstGeom>
        </p:spPr>
      </p:pic>
      <p:pic>
        <p:nvPicPr>
          <p:cNvPr id="26" name="Picture 25">
            <a:extLst>
              <a:ext uri="{FF2B5EF4-FFF2-40B4-BE49-F238E27FC236}">
                <a16:creationId xmlns:a16="http://schemas.microsoft.com/office/drawing/2014/main" id="{F2C0ABAB-FE97-C523-A5C7-F48A983B1666}"/>
              </a:ext>
            </a:extLst>
          </p:cNvPr>
          <p:cNvPicPr>
            <a:picLocks noChangeAspect="1"/>
          </p:cNvPicPr>
          <p:nvPr/>
        </p:nvPicPr>
        <p:blipFill>
          <a:blip r:embed="rId8"/>
          <a:stretch>
            <a:fillRect/>
          </a:stretch>
        </p:blipFill>
        <p:spPr>
          <a:xfrm>
            <a:off x="3103664" y="1107224"/>
            <a:ext cx="3048217" cy="2412217"/>
          </a:xfrm>
          <a:prstGeom prst="rect">
            <a:avLst/>
          </a:prstGeom>
        </p:spPr>
      </p:pic>
      <p:pic>
        <p:nvPicPr>
          <p:cNvPr id="28" name="Picture 27">
            <a:extLst>
              <a:ext uri="{FF2B5EF4-FFF2-40B4-BE49-F238E27FC236}">
                <a16:creationId xmlns:a16="http://schemas.microsoft.com/office/drawing/2014/main" id="{0747F9E5-1345-A067-2038-5E1415F22221}"/>
              </a:ext>
            </a:extLst>
          </p:cNvPr>
          <p:cNvPicPr>
            <a:picLocks noChangeAspect="1"/>
          </p:cNvPicPr>
          <p:nvPr/>
        </p:nvPicPr>
        <p:blipFill rotWithShape="1">
          <a:blip r:embed="rId9"/>
          <a:srcRect l="1317"/>
          <a:stretch/>
        </p:blipFill>
        <p:spPr>
          <a:xfrm>
            <a:off x="42310" y="1062271"/>
            <a:ext cx="2995343" cy="2457170"/>
          </a:xfrm>
          <a:prstGeom prst="rect">
            <a:avLst/>
          </a:prstGeom>
        </p:spPr>
      </p:pic>
    </p:spTree>
    <p:extLst>
      <p:ext uri="{BB962C8B-B14F-4D97-AF65-F5344CB8AC3E}">
        <p14:creationId xmlns:p14="http://schemas.microsoft.com/office/powerpoint/2010/main" val="92073757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48BC2-8632-5E69-C0DA-76BAB761841E}"/>
              </a:ext>
            </a:extLst>
          </p:cNvPr>
          <p:cNvSpPr>
            <a:spLocks noGrp="1"/>
          </p:cNvSpPr>
          <p:nvPr>
            <p:ph type="ctrTitle"/>
          </p:nvPr>
        </p:nvSpPr>
        <p:spPr>
          <a:xfrm>
            <a:off x="1605023" y="115615"/>
            <a:ext cx="9144000" cy="540327"/>
          </a:xfrm>
        </p:spPr>
        <p:txBody>
          <a:bodyPr>
            <a:noAutofit/>
          </a:bodyPr>
          <a:lstStyle/>
          <a:p>
            <a:r>
              <a:rPr lang="en-US" sz="2800" b="1" dirty="0">
                <a:latin typeface="Bauhaus 93" panose="04030905020B02020C02" pitchFamily="82" charset="0"/>
              </a:rPr>
              <a:t>Results</a:t>
            </a:r>
            <a:endParaRPr lang="en-IN" sz="2800" b="1" dirty="0">
              <a:latin typeface="Bauhaus 93" panose="04030905020B02020C02" pitchFamily="82" charset="0"/>
            </a:endParaRPr>
          </a:p>
        </p:txBody>
      </p:sp>
      <p:graphicFrame>
        <p:nvGraphicFramePr>
          <p:cNvPr id="7" name="Table 6">
            <a:extLst>
              <a:ext uri="{FF2B5EF4-FFF2-40B4-BE49-F238E27FC236}">
                <a16:creationId xmlns:a16="http://schemas.microsoft.com/office/drawing/2014/main" id="{981777EB-1854-15F1-A04B-5A486CEEA429}"/>
              </a:ext>
            </a:extLst>
          </p:cNvPr>
          <p:cNvGraphicFramePr>
            <a:graphicFrameLocks noGrp="1"/>
          </p:cNvGraphicFramePr>
          <p:nvPr>
            <p:extLst>
              <p:ext uri="{D42A27DB-BD31-4B8C-83A1-F6EECF244321}">
                <p14:modId xmlns:p14="http://schemas.microsoft.com/office/powerpoint/2010/main" val="2513152611"/>
              </p:ext>
            </p:extLst>
          </p:nvPr>
        </p:nvGraphicFramePr>
        <p:xfrm>
          <a:off x="577287" y="655942"/>
          <a:ext cx="6177474" cy="2087256"/>
        </p:xfrm>
        <a:graphic>
          <a:graphicData uri="http://schemas.openxmlformats.org/drawingml/2006/table">
            <a:tbl>
              <a:tblPr firstRow="1" firstCol="1" bandRow="1">
                <a:tableStyleId>{C083E6E3-FA7D-4D7B-A595-EF9225AFEA82}</a:tableStyleId>
              </a:tblPr>
              <a:tblGrid>
                <a:gridCol w="1344219">
                  <a:extLst>
                    <a:ext uri="{9D8B030D-6E8A-4147-A177-3AD203B41FA5}">
                      <a16:colId xmlns:a16="http://schemas.microsoft.com/office/drawing/2014/main" val="789755048"/>
                    </a:ext>
                  </a:extLst>
                </a:gridCol>
                <a:gridCol w="937741">
                  <a:extLst>
                    <a:ext uri="{9D8B030D-6E8A-4147-A177-3AD203B41FA5}">
                      <a16:colId xmlns:a16="http://schemas.microsoft.com/office/drawing/2014/main" val="3105127672"/>
                    </a:ext>
                  </a:extLst>
                </a:gridCol>
                <a:gridCol w="930327">
                  <a:extLst>
                    <a:ext uri="{9D8B030D-6E8A-4147-A177-3AD203B41FA5}">
                      <a16:colId xmlns:a16="http://schemas.microsoft.com/office/drawing/2014/main" val="1883793626"/>
                    </a:ext>
                  </a:extLst>
                </a:gridCol>
                <a:gridCol w="930327">
                  <a:extLst>
                    <a:ext uri="{9D8B030D-6E8A-4147-A177-3AD203B41FA5}">
                      <a16:colId xmlns:a16="http://schemas.microsoft.com/office/drawing/2014/main" val="909887912"/>
                    </a:ext>
                  </a:extLst>
                </a:gridCol>
                <a:gridCol w="1015577">
                  <a:extLst>
                    <a:ext uri="{9D8B030D-6E8A-4147-A177-3AD203B41FA5}">
                      <a16:colId xmlns:a16="http://schemas.microsoft.com/office/drawing/2014/main" val="494877899"/>
                    </a:ext>
                  </a:extLst>
                </a:gridCol>
                <a:gridCol w="1019283">
                  <a:extLst>
                    <a:ext uri="{9D8B030D-6E8A-4147-A177-3AD203B41FA5}">
                      <a16:colId xmlns:a16="http://schemas.microsoft.com/office/drawing/2014/main" val="2739383684"/>
                    </a:ext>
                  </a:extLst>
                </a:gridCol>
              </a:tblGrid>
              <a:tr h="347876">
                <a:tc gridSpan="6">
                  <a:txBody>
                    <a:bodyPr/>
                    <a:lstStyle/>
                    <a:p>
                      <a:pPr algn="ctr">
                        <a:lnSpc>
                          <a:spcPct val="150000"/>
                        </a:lnSpc>
                      </a:pPr>
                      <a:r>
                        <a:rPr lang="en-US" sz="1200" dirty="0">
                          <a:effectLst/>
                        </a:rPr>
                        <a:t>Results for Damaged </a:t>
                      </a:r>
                      <a:endParaRPr lang="en-IN" sz="1200" dirty="0">
                        <a:effectLst/>
                        <a:latin typeface="Times New Roman" panose="02020603050405020304" pitchFamily="18" charset="0"/>
                        <a:ea typeface="Times New Roman" panose="02020603050405020304" pitchFamily="18" charset="0"/>
                        <a:cs typeface="Gautam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493729586"/>
                  </a:ext>
                </a:extLst>
              </a:tr>
              <a:tr h="347876">
                <a:tc>
                  <a:txBody>
                    <a:bodyPr/>
                    <a:lstStyle/>
                    <a:p>
                      <a:pPr algn="ctr">
                        <a:lnSpc>
                          <a:spcPct val="150000"/>
                        </a:lnSpc>
                      </a:pPr>
                      <a:r>
                        <a:rPr lang="en-US" sz="1200">
                          <a:effectLst/>
                        </a:rPr>
                        <a:t>Pretrained Model</a:t>
                      </a:r>
                      <a:endParaRPr lang="en-IN" sz="1200">
                        <a:effectLst/>
                        <a:latin typeface="Times New Roman" panose="02020603050405020304" pitchFamily="18" charset="0"/>
                        <a:ea typeface="Times New Roman" panose="02020603050405020304" pitchFamily="18" charset="0"/>
                        <a:cs typeface="Gautam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tcPr>
                </a:tc>
                <a:tc>
                  <a:txBody>
                    <a:bodyPr/>
                    <a:lstStyle/>
                    <a:p>
                      <a:pPr algn="ctr">
                        <a:lnSpc>
                          <a:spcPct val="150000"/>
                        </a:lnSpc>
                      </a:pPr>
                      <a:r>
                        <a:rPr lang="en-US" sz="1200" dirty="0">
                          <a:effectLst/>
                        </a:rPr>
                        <a:t>Precision</a:t>
                      </a:r>
                      <a:endParaRPr lang="en-IN" sz="1200" dirty="0">
                        <a:effectLst/>
                        <a:latin typeface="Times New Roman" panose="02020603050405020304" pitchFamily="18" charset="0"/>
                        <a:ea typeface="Times New Roman" panose="02020603050405020304" pitchFamily="18" charset="0"/>
                        <a:cs typeface="Gautami" panose="020B0502040204020203" pitchFamily="34" charset="0"/>
                      </a:endParaRPr>
                    </a:p>
                  </a:txBody>
                  <a:tcPr marL="68580" marR="68580" marT="0" marB="0"/>
                </a:tc>
                <a:tc>
                  <a:txBody>
                    <a:bodyPr/>
                    <a:lstStyle/>
                    <a:p>
                      <a:pPr algn="ctr">
                        <a:lnSpc>
                          <a:spcPct val="150000"/>
                        </a:lnSpc>
                      </a:pPr>
                      <a:r>
                        <a:rPr lang="en-US" sz="1200">
                          <a:effectLst/>
                        </a:rPr>
                        <a:t>Recall</a:t>
                      </a:r>
                      <a:endParaRPr lang="en-IN" sz="1200">
                        <a:effectLst/>
                        <a:latin typeface="Times New Roman" panose="02020603050405020304" pitchFamily="18" charset="0"/>
                        <a:ea typeface="Times New Roman" panose="02020603050405020304" pitchFamily="18" charset="0"/>
                        <a:cs typeface="Gautami" panose="020B0502040204020203" pitchFamily="34" charset="0"/>
                      </a:endParaRPr>
                    </a:p>
                  </a:txBody>
                  <a:tcPr marL="68580" marR="68580" marT="0" marB="0"/>
                </a:tc>
                <a:tc>
                  <a:txBody>
                    <a:bodyPr/>
                    <a:lstStyle/>
                    <a:p>
                      <a:pPr algn="ctr">
                        <a:lnSpc>
                          <a:spcPct val="150000"/>
                        </a:lnSpc>
                      </a:pPr>
                      <a:r>
                        <a:rPr lang="en-US" sz="1200" dirty="0">
                          <a:effectLst/>
                        </a:rPr>
                        <a:t>F1 Score</a:t>
                      </a:r>
                      <a:endParaRPr lang="en-IN" sz="1200" dirty="0">
                        <a:effectLst/>
                        <a:latin typeface="Times New Roman" panose="02020603050405020304" pitchFamily="18" charset="0"/>
                        <a:ea typeface="Times New Roman" panose="02020603050405020304" pitchFamily="18" charset="0"/>
                        <a:cs typeface="Gautami" panose="020B0502040204020203" pitchFamily="34" charset="0"/>
                      </a:endParaRPr>
                    </a:p>
                  </a:txBody>
                  <a:tcPr marL="68580" marR="68580" marT="0" marB="0"/>
                </a:tc>
                <a:tc>
                  <a:txBody>
                    <a:bodyPr/>
                    <a:lstStyle/>
                    <a:p>
                      <a:pPr algn="ctr">
                        <a:lnSpc>
                          <a:spcPct val="150000"/>
                        </a:lnSpc>
                      </a:pPr>
                      <a:r>
                        <a:rPr lang="en-US" sz="1200">
                          <a:effectLst/>
                        </a:rPr>
                        <a:t>Accuracy</a:t>
                      </a:r>
                      <a:endParaRPr lang="en-IN" sz="1200">
                        <a:effectLst/>
                        <a:latin typeface="Times New Roman" panose="02020603050405020304" pitchFamily="18" charset="0"/>
                        <a:ea typeface="Times New Roman" panose="02020603050405020304" pitchFamily="18" charset="0"/>
                        <a:cs typeface="Gautami" panose="020B0502040204020203" pitchFamily="34" charset="0"/>
                      </a:endParaRPr>
                    </a:p>
                  </a:txBody>
                  <a:tcPr marL="68580" marR="68580" marT="0" marB="0"/>
                </a:tc>
                <a:tc>
                  <a:txBody>
                    <a:bodyPr/>
                    <a:lstStyle/>
                    <a:p>
                      <a:pPr algn="ctr">
                        <a:lnSpc>
                          <a:spcPct val="150000"/>
                        </a:lnSpc>
                      </a:pPr>
                      <a:r>
                        <a:rPr lang="en-US" sz="1200">
                          <a:effectLst/>
                        </a:rPr>
                        <a:t>Loss</a:t>
                      </a:r>
                      <a:endParaRPr lang="en-IN" sz="1200">
                        <a:effectLst/>
                        <a:latin typeface="Times New Roman" panose="02020603050405020304" pitchFamily="18" charset="0"/>
                        <a:ea typeface="Times New Roman" panose="02020603050405020304" pitchFamily="18" charset="0"/>
                        <a:cs typeface="Gautami" panose="020B0502040204020203" pitchFamily="34" charset="0"/>
                      </a:endParaRPr>
                    </a:p>
                  </a:txBody>
                  <a:tcPr marL="68580" marR="68580" marT="0"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99175642"/>
                  </a:ext>
                </a:extLst>
              </a:tr>
              <a:tr h="347876">
                <a:tc>
                  <a:txBody>
                    <a:bodyPr/>
                    <a:lstStyle/>
                    <a:p>
                      <a:pPr algn="ctr">
                        <a:lnSpc>
                          <a:spcPct val="150000"/>
                        </a:lnSpc>
                      </a:pPr>
                      <a:r>
                        <a:rPr lang="en-US" sz="1200">
                          <a:effectLst/>
                        </a:rPr>
                        <a:t>VGG16</a:t>
                      </a:r>
                      <a:endParaRPr lang="en-IN" sz="1200">
                        <a:effectLst/>
                        <a:latin typeface="Times New Roman" panose="02020603050405020304" pitchFamily="18" charset="0"/>
                        <a:ea typeface="Times New Roman" panose="02020603050405020304" pitchFamily="18" charset="0"/>
                        <a:cs typeface="Gautam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tcPr>
                </a:tc>
                <a:tc>
                  <a:txBody>
                    <a:bodyPr/>
                    <a:lstStyle/>
                    <a:p>
                      <a:pPr algn="ctr">
                        <a:lnSpc>
                          <a:spcPct val="150000"/>
                        </a:lnSpc>
                      </a:pPr>
                      <a:r>
                        <a:rPr lang="en-US" sz="1200" dirty="0">
                          <a:effectLst/>
                        </a:rPr>
                        <a:t>0.89</a:t>
                      </a:r>
                      <a:endParaRPr lang="en-IN" sz="1200" dirty="0">
                        <a:effectLst/>
                        <a:latin typeface="Times New Roman" panose="02020603050405020304" pitchFamily="18" charset="0"/>
                        <a:ea typeface="Times New Roman" panose="02020603050405020304" pitchFamily="18" charset="0"/>
                        <a:cs typeface="Gautami" panose="020B0502040204020203" pitchFamily="34" charset="0"/>
                      </a:endParaRPr>
                    </a:p>
                  </a:txBody>
                  <a:tcPr marL="68580" marR="68580" marT="0" marB="0"/>
                </a:tc>
                <a:tc>
                  <a:txBody>
                    <a:bodyPr/>
                    <a:lstStyle/>
                    <a:p>
                      <a:pPr algn="ctr">
                        <a:lnSpc>
                          <a:spcPct val="150000"/>
                        </a:lnSpc>
                      </a:pPr>
                      <a:r>
                        <a:rPr lang="en-US" sz="1200">
                          <a:effectLst/>
                        </a:rPr>
                        <a:t>0.92</a:t>
                      </a:r>
                      <a:endParaRPr lang="en-IN" sz="1200">
                        <a:effectLst/>
                        <a:latin typeface="Times New Roman" panose="02020603050405020304" pitchFamily="18" charset="0"/>
                        <a:ea typeface="Times New Roman" panose="02020603050405020304" pitchFamily="18" charset="0"/>
                        <a:cs typeface="Gautami" panose="020B0502040204020203" pitchFamily="34" charset="0"/>
                      </a:endParaRPr>
                    </a:p>
                  </a:txBody>
                  <a:tcPr marL="68580" marR="68580" marT="0" marB="0"/>
                </a:tc>
                <a:tc>
                  <a:txBody>
                    <a:bodyPr/>
                    <a:lstStyle/>
                    <a:p>
                      <a:pPr algn="ctr">
                        <a:lnSpc>
                          <a:spcPct val="150000"/>
                        </a:lnSpc>
                      </a:pPr>
                      <a:r>
                        <a:rPr lang="en-US" sz="1200">
                          <a:effectLst/>
                        </a:rPr>
                        <a:t>0.90</a:t>
                      </a:r>
                      <a:endParaRPr lang="en-IN" sz="1200">
                        <a:effectLst/>
                        <a:latin typeface="Times New Roman" panose="02020603050405020304" pitchFamily="18" charset="0"/>
                        <a:ea typeface="Times New Roman" panose="02020603050405020304" pitchFamily="18" charset="0"/>
                        <a:cs typeface="Gautami" panose="020B0502040204020203" pitchFamily="34" charset="0"/>
                      </a:endParaRPr>
                    </a:p>
                  </a:txBody>
                  <a:tcPr marL="68580" marR="68580" marT="0" marB="0"/>
                </a:tc>
                <a:tc>
                  <a:txBody>
                    <a:bodyPr/>
                    <a:lstStyle/>
                    <a:p>
                      <a:pPr algn="ctr">
                        <a:lnSpc>
                          <a:spcPct val="150000"/>
                        </a:lnSpc>
                      </a:pPr>
                      <a:r>
                        <a:rPr lang="en-US" sz="1200" dirty="0">
                          <a:effectLst/>
                        </a:rPr>
                        <a:t>90.21</a:t>
                      </a:r>
                      <a:endParaRPr lang="en-IN" sz="1200" dirty="0">
                        <a:effectLst/>
                        <a:latin typeface="Times New Roman" panose="02020603050405020304" pitchFamily="18" charset="0"/>
                        <a:ea typeface="Times New Roman" panose="02020603050405020304" pitchFamily="18" charset="0"/>
                        <a:cs typeface="Gautami" panose="020B0502040204020203" pitchFamily="34" charset="0"/>
                      </a:endParaRPr>
                    </a:p>
                  </a:txBody>
                  <a:tcPr marL="68580" marR="68580" marT="0" marB="0"/>
                </a:tc>
                <a:tc>
                  <a:txBody>
                    <a:bodyPr/>
                    <a:lstStyle/>
                    <a:p>
                      <a:pPr algn="ctr">
                        <a:lnSpc>
                          <a:spcPct val="150000"/>
                        </a:lnSpc>
                      </a:pPr>
                      <a:r>
                        <a:rPr lang="en-US" sz="1200">
                          <a:effectLst/>
                        </a:rPr>
                        <a:t>0.020</a:t>
                      </a:r>
                      <a:endParaRPr lang="en-IN" sz="1200">
                        <a:effectLst/>
                        <a:latin typeface="Times New Roman" panose="02020603050405020304" pitchFamily="18" charset="0"/>
                        <a:ea typeface="Times New Roman" panose="02020603050405020304" pitchFamily="18" charset="0"/>
                        <a:cs typeface="Gautami" panose="020B0502040204020203" pitchFamily="34" charset="0"/>
                      </a:endParaRPr>
                    </a:p>
                  </a:txBody>
                  <a:tcPr marL="68580" marR="68580" marT="0"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130087647"/>
                  </a:ext>
                </a:extLst>
              </a:tr>
              <a:tr h="347876">
                <a:tc>
                  <a:txBody>
                    <a:bodyPr/>
                    <a:lstStyle/>
                    <a:p>
                      <a:pPr algn="ctr">
                        <a:lnSpc>
                          <a:spcPct val="150000"/>
                        </a:lnSpc>
                      </a:pPr>
                      <a:r>
                        <a:rPr lang="en-US" sz="1200">
                          <a:effectLst/>
                        </a:rPr>
                        <a:t>VGG19</a:t>
                      </a:r>
                      <a:endParaRPr lang="en-IN" sz="1200">
                        <a:effectLst/>
                        <a:latin typeface="Times New Roman" panose="02020603050405020304" pitchFamily="18" charset="0"/>
                        <a:ea typeface="Times New Roman" panose="02020603050405020304" pitchFamily="18" charset="0"/>
                        <a:cs typeface="Gautam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tcPr>
                </a:tc>
                <a:tc>
                  <a:txBody>
                    <a:bodyPr/>
                    <a:lstStyle/>
                    <a:p>
                      <a:pPr algn="ctr">
                        <a:lnSpc>
                          <a:spcPct val="150000"/>
                        </a:lnSpc>
                      </a:pPr>
                      <a:r>
                        <a:rPr lang="en-US" sz="1200">
                          <a:effectLst/>
                        </a:rPr>
                        <a:t>0.90</a:t>
                      </a:r>
                      <a:endParaRPr lang="en-IN" sz="1200">
                        <a:effectLst/>
                        <a:latin typeface="Times New Roman" panose="02020603050405020304" pitchFamily="18" charset="0"/>
                        <a:ea typeface="Times New Roman" panose="02020603050405020304" pitchFamily="18" charset="0"/>
                        <a:cs typeface="Gautami" panose="020B0502040204020203" pitchFamily="34" charset="0"/>
                      </a:endParaRPr>
                    </a:p>
                  </a:txBody>
                  <a:tcPr marL="68580" marR="68580" marT="0" marB="0"/>
                </a:tc>
                <a:tc>
                  <a:txBody>
                    <a:bodyPr/>
                    <a:lstStyle/>
                    <a:p>
                      <a:pPr algn="ctr">
                        <a:lnSpc>
                          <a:spcPct val="150000"/>
                        </a:lnSpc>
                      </a:pPr>
                      <a:r>
                        <a:rPr lang="en-US" sz="1200">
                          <a:effectLst/>
                        </a:rPr>
                        <a:t>0.87</a:t>
                      </a:r>
                      <a:endParaRPr lang="en-IN" sz="1200">
                        <a:effectLst/>
                        <a:latin typeface="Times New Roman" panose="02020603050405020304" pitchFamily="18" charset="0"/>
                        <a:ea typeface="Times New Roman" panose="02020603050405020304" pitchFamily="18" charset="0"/>
                        <a:cs typeface="Gautami" panose="020B0502040204020203" pitchFamily="34" charset="0"/>
                      </a:endParaRPr>
                    </a:p>
                  </a:txBody>
                  <a:tcPr marL="68580" marR="68580" marT="0" marB="0"/>
                </a:tc>
                <a:tc>
                  <a:txBody>
                    <a:bodyPr/>
                    <a:lstStyle/>
                    <a:p>
                      <a:pPr algn="ctr">
                        <a:lnSpc>
                          <a:spcPct val="150000"/>
                        </a:lnSpc>
                      </a:pPr>
                      <a:r>
                        <a:rPr lang="en-US" sz="1200" dirty="0">
                          <a:effectLst/>
                        </a:rPr>
                        <a:t>0.89</a:t>
                      </a:r>
                      <a:endParaRPr lang="en-IN" sz="1200" dirty="0">
                        <a:effectLst/>
                        <a:latin typeface="Times New Roman" panose="02020603050405020304" pitchFamily="18" charset="0"/>
                        <a:ea typeface="Times New Roman" panose="02020603050405020304" pitchFamily="18" charset="0"/>
                        <a:cs typeface="Gautami" panose="020B0502040204020203" pitchFamily="34" charset="0"/>
                      </a:endParaRPr>
                    </a:p>
                  </a:txBody>
                  <a:tcPr marL="68580" marR="68580" marT="0" marB="0"/>
                </a:tc>
                <a:tc>
                  <a:txBody>
                    <a:bodyPr/>
                    <a:lstStyle/>
                    <a:p>
                      <a:pPr algn="ctr">
                        <a:lnSpc>
                          <a:spcPct val="150000"/>
                        </a:lnSpc>
                      </a:pPr>
                      <a:r>
                        <a:rPr lang="en-US" sz="1200" dirty="0">
                          <a:effectLst/>
                          <a:latin typeface="Times New Roman" panose="02020603050405020304" pitchFamily="18" charset="0"/>
                          <a:ea typeface="Times New Roman" panose="02020603050405020304" pitchFamily="18" charset="0"/>
                          <a:cs typeface="Gautami" panose="020B0502040204020203" pitchFamily="34" charset="0"/>
                        </a:rPr>
                        <a:t>88.91</a:t>
                      </a:r>
                      <a:endParaRPr lang="en-IN" sz="1200" dirty="0">
                        <a:effectLst/>
                        <a:latin typeface="Times New Roman" panose="02020603050405020304" pitchFamily="18" charset="0"/>
                        <a:ea typeface="Times New Roman" panose="02020603050405020304" pitchFamily="18" charset="0"/>
                        <a:cs typeface="Gautami" panose="020B0502040204020203" pitchFamily="34" charset="0"/>
                      </a:endParaRPr>
                    </a:p>
                  </a:txBody>
                  <a:tcPr marL="68580" marR="68580" marT="0" marB="0"/>
                </a:tc>
                <a:tc>
                  <a:txBody>
                    <a:bodyPr/>
                    <a:lstStyle/>
                    <a:p>
                      <a:pPr algn="ctr">
                        <a:lnSpc>
                          <a:spcPct val="150000"/>
                        </a:lnSpc>
                      </a:pPr>
                      <a:r>
                        <a:rPr lang="en-US" sz="1200" dirty="0">
                          <a:effectLst/>
                        </a:rPr>
                        <a:t>0.039</a:t>
                      </a:r>
                      <a:endParaRPr lang="en-IN" sz="1200" dirty="0">
                        <a:effectLst/>
                        <a:latin typeface="Times New Roman" panose="02020603050405020304" pitchFamily="18" charset="0"/>
                        <a:ea typeface="Times New Roman" panose="02020603050405020304" pitchFamily="18" charset="0"/>
                        <a:cs typeface="Gautami" panose="020B0502040204020203" pitchFamily="34" charset="0"/>
                      </a:endParaRPr>
                    </a:p>
                  </a:txBody>
                  <a:tcPr marL="68580" marR="68580" marT="0"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121806658"/>
                  </a:ext>
                </a:extLst>
              </a:tr>
              <a:tr h="347876">
                <a:tc>
                  <a:txBody>
                    <a:bodyPr/>
                    <a:lstStyle/>
                    <a:p>
                      <a:pPr algn="ctr">
                        <a:lnSpc>
                          <a:spcPct val="150000"/>
                        </a:lnSpc>
                      </a:pPr>
                      <a:r>
                        <a:rPr lang="en-US" sz="1200">
                          <a:effectLst/>
                        </a:rPr>
                        <a:t>DenseNet121</a:t>
                      </a:r>
                      <a:endParaRPr lang="en-IN" sz="1200">
                        <a:effectLst/>
                        <a:latin typeface="Times New Roman" panose="02020603050405020304" pitchFamily="18" charset="0"/>
                        <a:ea typeface="Times New Roman" panose="02020603050405020304" pitchFamily="18" charset="0"/>
                        <a:cs typeface="Gautam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tcPr>
                </a:tc>
                <a:tc>
                  <a:txBody>
                    <a:bodyPr/>
                    <a:lstStyle/>
                    <a:p>
                      <a:pPr algn="ctr">
                        <a:lnSpc>
                          <a:spcPct val="150000"/>
                        </a:lnSpc>
                      </a:pPr>
                      <a:r>
                        <a:rPr lang="en-US" sz="1200">
                          <a:effectLst/>
                        </a:rPr>
                        <a:t>0.90</a:t>
                      </a:r>
                      <a:endParaRPr lang="en-IN" sz="1200">
                        <a:effectLst/>
                        <a:latin typeface="Times New Roman" panose="02020603050405020304" pitchFamily="18" charset="0"/>
                        <a:ea typeface="Times New Roman" panose="02020603050405020304" pitchFamily="18" charset="0"/>
                        <a:cs typeface="Gautami" panose="020B0502040204020203" pitchFamily="34" charset="0"/>
                      </a:endParaRPr>
                    </a:p>
                  </a:txBody>
                  <a:tcPr marL="68580" marR="68580" marT="0" marB="0"/>
                </a:tc>
                <a:tc>
                  <a:txBody>
                    <a:bodyPr/>
                    <a:lstStyle/>
                    <a:p>
                      <a:pPr algn="ctr">
                        <a:lnSpc>
                          <a:spcPct val="150000"/>
                        </a:lnSpc>
                      </a:pPr>
                      <a:r>
                        <a:rPr lang="en-US" sz="1200" dirty="0">
                          <a:effectLst/>
                        </a:rPr>
                        <a:t>0.93</a:t>
                      </a:r>
                      <a:endParaRPr lang="en-IN" sz="1200" dirty="0">
                        <a:effectLst/>
                        <a:latin typeface="Times New Roman" panose="02020603050405020304" pitchFamily="18" charset="0"/>
                        <a:ea typeface="Times New Roman" panose="02020603050405020304" pitchFamily="18" charset="0"/>
                        <a:cs typeface="Gautami" panose="020B0502040204020203" pitchFamily="34" charset="0"/>
                      </a:endParaRPr>
                    </a:p>
                  </a:txBody>
                  <a:tcPr marL="68580" marR="68580" marT="0" marB="0"/>
                </a:tc>
                <a:tc>
                  <a:txBody>
                    <a:bodyPr/>
                    <a:lstStyle/>
                    <a:p>
                      <a:pPr algn="ctr">
                        <a:lnSpc>
                          <a:spcPct val="150000"/>
                        </a:lnSpc>
                      </a:pPr>
                      <a:r>
                        <a:rPr lang="en-US" sz="1200">
                          <a:effectLst/>
                        </a:rPr>
                        <a:t>0.92</a:t>
                      </a:r>
                      <a:endParaRPr lang="en-IN" sz="1200">
                        <a:effectLst/>
                        <a:latin typeface="Times New Roman" panose="02020603050405020304" pitchFamily="18" charset="0"/>
                        <a:ea typeface="Times New Roman" panose="02020603050405020304" pitchFamily="18" charset="0"/>
                        <a:cs typeface="Gautami" panose="020B0502040204020203" pitchFamily="34" charset="0"/>
                      </a:endParaRPr>
                    </a:p>
                  </a:txBody>
                  <a:tcPr marL="68580" marR="68580" marT="0" marB="0"/>
                </a:tc>
                <a:tc>
                  <a:txBody>
                    <a:bodyPr/>
                    <a:lstStyle/>
                    <a:p>
                      <a:pPr algn="ctr">
                        <a:lnSpc>
                          <a:spcPct val="150000"/>
                        </a:lnSpc>
                      </a:pPr>
                      <a:r>
                        <a:rPr lang="en-US" sz="1200" dirty="0">
                          <a:effectLst/>
                        </a:rPr>
                        <a:t>91.73</a:t>
                      </a:r>
                      <a:endParaRPr lang="en-IN" sz="1200" dirty="0">
                        <a:effectLst/>
                        <a:latin typeface="Times New Roman" panose="02020603050405020304" pitchFamily="18" charset="0"/>
                        <a:ea typeface="Times New Roman" panose="02020603050405020304" pitchFamily="18" charset="0"/>
                        <a:cs typeface="Gautami" panose="020B0502040204020203" pitchFamily="34" charset="0"/>
                      </a:endParaRPr>
                    </a:p>
                  </a:txBody>
                  <a:tcPr marL="68580" marR="68580" marT="0" marB="0"/>
                </a:tc>
                <a:tc>
                  <a:txBody>
                    <a:bodyPr/>
                    <a:lstStyle/>
                    <a:p>
                      <a:pPr algn="ctr">
                        <a:lnSpc>
                          <a:spcPct val="150000"/>
                        </a:lnSpc>
                      </a:pPr>
                      <a:r>
                        <a:rPr lang="en-US" sz="1200">
                          <a:effectLst/>
                        </a:rPr>
                        <a:t>0.053</a:t>
                      </a:r>
                      <a:endParaRPr lang="en-IN" sz="1200">
                        <a:effectLst/>
                        <a:latin typeface="Times New Roman" panose="02020603050405020304" pitchFamily="18" charset="0"/>
                        <a:ea typeface="Times New Roman" panose="02020603050405020304" pitchFamily="18" charset="0"/>
                        <a:cs typeface="Gautami" panose="020B0502040204020203" pitchFamily="34" charset="0"/>
                      </a:endParaRPr>
                    </a:p>
                  </a:txBody>
                  <a:tcPr marL="68580" marR="68580" marT="0"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74158826"/>
                  </a:ext>
                </a:extLst>
              </a:tr>
              <a:tr h="347876">
                <a:tc>
                  <a:txBody>
                    <a:bodyPr/>
                    <a:lstStyle/>
                    <a:p>
                      <a:pPr algn="ctr">
                        <a:lnSpc>
                          <a:spcPct val="150000"/>
                        </a:lnSpc>
                      </a:pPr>
                      <a:r>
                        <a:rPr lang="en-US" sz="1200">
                          <a:effectLst/>
                        </a:rPr>
                        <a:t>MobileNet</a:t>
                      </a:r>
                      <a:endParaRPr lang="en-IN" sz="1200">
                        <a:effectLst/>
                        <a:latin typeface="Times New Roman" panose="02020603050405020304" pitchFamily="18" charset="0"/>
                        <a:ea typeface="Times New Roman" panose="02020603050405020304" pitchFamily="18" charset="0"/>
                        <a:cs typeface="Gautam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200">
                          <a:effectLst/>
                        </a:rPr>
                        <a:t>0.94</a:t>
                      </a:r>
                      <a:endParaRPr lang="en-IN" sz="1200">
                        <a:effectLst/>
                        <a:latin typeface="Times New Roman" panose="02020603050405020304" pitchFamily="18" charset="0"/>
                        <a:ea typeface="Times New Roman" panose="02020603050405020304" pitchFamily="18" charset="0"/>
                        <a:cs typeface="Gautami" panose="020B0502040204020203"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200">
                          <a:effectLst/>
                        </a:rPr>
                        <a:t>0.89</a:t>
                      </a:r>
                      <a:endParaRPr lang="en-IN" sz="1200">
                        <a:effectLst/>
                        <a:latin typeface="Times New Roman" panose="02020603050405020304" pitchFamily="18" charset="0"/>
                        <a:ea typeface="Times New Roman" panose="02020603050405020304" pitchFamily="18" charset="0"/>
                        <a:cs typeface="Gautami" panose="020B0502040204020203"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200">
                          <a:effectLst/>
                        </a:rPr>
                        <a:t>0.91</a:t>
                      </a:r>
                      <a:endParaRPr lang="en-IN" sz="1200">
                        <a:effectLst/>
                        <a:latin typeface="Times New Roman" panose="02020603050405020304" pitchFamily="18" charset="0"/>
                        <a:ea typeface="Times New Roman" panose="02020603050405020304" pitchFamily="18" charset="0"/>
                        <a:cs typeface="Gautami" panose="020B0502040204020203"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200" dirty="0">
                          <a:effectLst/>
                        </a:rPr>
                        <a:t>91.73</a:t>
                      </a:r>
                      <a:endParaRPr lang="en-IN" sz="1200" dirty="0">
                        <a:effectLst/>
                        <a:latin typeface="Times New Roman" panose="02020603050405020304" pitchFamily="18" charset="0"/>
                        <a:ea typeface="Times New Roman" panose="02020603050405020304" pitchFamily="18" charset="0"/>
                        <a:cs typeface="Gautami" panose="020B0502040204020203"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200" dirty="0">
                          <a:effectLst/>
                        </a:rPr>
                        <a:t>0.004</a:t>
                      </a:r>
                      <a:endParaRPr lang="en-IN" sz="1200" dirty="0">
                        <a:effectLst/>
                        <a:latin typeface="Times New Roman" panose="02020603050405020304" pitchFamily="18" charset="0"/>
                        <a:ea typeface="Times New Roman" panose="02020603050405020304" pitchFamily="18" charset="0"/>
                        <a:cs typeface="Gautami" panose="020B0502040204020203" pitchFamily="34" charset="0"/>
                      </a:endParaRPr>
                    </a:p>
                  </a:txBody>
                  <a:tcPr marL="68580" marR="6858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9504545"/>
                  </a:ext>
                </a:extLst>
              </a:tr>
            </a:tbl>
          </a:graphicData>
        </a:graphic>
      </p:graphicFrame>
      <p:pic>
        <p:nvPicPr>
          <p:cNvPr id="9" name="Picture 8">
            <a:extLst>
              <a:ext uri="{FF2B5EF4-FFF2-40B4-BE49-F238E27FC236}">
                <a16:creationId xmlns:a16="http://schemas.microsoft.com/office/drawing/2014/main" id="{AF6E3188-E179-AA88-58E7-969C64228DE8}"/>
              </a:ext>
            </a:extLst>
          </p:cNvPr>
          <p:cNvPicPr>
            <a:picLocks noChangeAspect="1"/>
          </p:cNvPicPr>
          <p:nvPr/>
        </p:nvPicPr>
        <p:blipFill rotWithShape="1">
          <a:blip r:embed="rId2"/>
          <a:srcRect l="1544"/>
          <a:stretch/>
        </p:blipFill>
        <p:spPr bwMode="auto">
          <a:xfrm>
            <a:off x="1146644" y="2818111"/>
            <a:ext cx="5030379" cy="3602354"/>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304EDED8-C955-D261-1DE9-B0D63467709F}"/>
              </a:ext>
            </a:extLst>
          </p:cNvPr>
          <p:cNvPicPr>
            <a:picLocks noChangeAspect="1"/>
          </p:cNvPicPr>
          <p:nvPr/>
        </p:nvPicPr>
        <p:blipFill>
          <a:blip r:embed="rId3"/>
          <a:stretch>
            <a:fillRect/>
          </a:stretch>
        </p:blipFill>
        <p:spPr>
          <a:xfrm>
            <a:off x="6870699" y="655942"/>
            <a:ext cx="4906060" cy="57645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4573578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CF5E7"/>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303EDC-CAE5-8878-71CB-70E95213532D}"/>
              </a:ext>
            </a:extLst>
          </p:cNvPr>
          <p:cNvPicPr>
            <a:picLocks noChangeAspect="1"/>
          </p:cNvPicPr>
          <p:nvPr/>
        </p:nvPicPr>
        <p:blipFill>
          <a:blip r:embed="rId2">
            <a:alphaModFix amt="20000"/>
          </a:blip>
          <a:stretch>
            <a:fillRect/>
          </a:stretch>
        </p:blipFill>
        <p:spPr>
          <a:xfrm>
            <a:off x="0" y="-13484"/>
            <a:ext cx="12192000" cy="6851820"/>
          </a:xfrm>
          <a:prstGeom prst="rect">
            <a:avLst/>
          </a:prstGeom>
        </p:spPr>
      </p:pic>
      <p:sp>
        <p:nvSpPr>
          <p:cNvPr id="2" name="Title 1">
            <a:extLst>
              <a:ext uri="{FF2B5EF4-FFF2-40B4-BE49-F238E27FC236}">
                <a16:creationId xmlns:a16="http://schemas.microsoft.com/office/drawing/2014/main" id="{FE548BC2-8632-5E69-C0DA-76BAB761841E}"/>
              </a:ext>
            </a:extLst>
          </p:cNvPr>
          <p:cNvSpPr>
            <a:spLocks noGrp="1"/>
          </p:cNvSpPr>
          <p:nvPr>
            <p:ph type="ctrTitle"/>
          </p:nvPr>
        </p:nvSpPr>
        <p:spPr>
          <a:xfrm>
            <a:off x="4191000" y="214395"/>
            <a:ext cx="9144000" cy="540327"/>
          </a:xfrm>
        </p:spPr>
        <p:txBody>
          <a:bodyPr>
            <a:noAutofit/>
          </a:bodyPr>
          <a:lstStyle/>
          <a:p>
            <a:r>
              <a:rPr lang="en-US" sz="2800" b="1" dirty="0"/>
              <a:t>Conclusion and Future Enhancement</a:t>
            </a:r>
            <a:endParaRPr lang="en-IN" sz="2800" b="1" dirty="0"/>
          </a:p>
        </p:txBody>
      </p:sp>
      <p:sp>
        <p:nvSpPr>
          <p:cNvPr id="3" name="Subtitle 2">
            <a:extLst>
              <a:ext uri="{FF2B5EF4-FFF2-40B4-BE49-F238E27FC236}">
                <a16:creationId xmlns:a16="http://schemas.microsoft.com/office/drawing/2014/main" id="{2DE97AB3-59B1-403E-CD6B-1D780EFF9F1E}"/>
              </a:ext>
            </a:extLst>
          </p:cNvPr>
          <p:cNvSpPr>
            <a:spLocks noGrp="1"/>
          </p:cNvSpPr>
          <p:nvPr>
            <p:ph type="subTitle" idx="1"/>
          </p:nvPr>
        </p:nvSpPr>
        <p:spPr>
          <a:xfrm>
            <a:off x="5694744" y="1477745"/>
            <a:ext cx="5595921" cy="5053797"/>
          </a:xfrm>
        </p:spPr>
        <p:txBody>
          <a:bodyPr>
            <a:normAutofit/>
          </a:bodyPr>
          <a:lstStyle/>
          <a:p>
            <a:pPr algn="just"/>
            <a:r>
              <a:rPr lang="en-GB" dirty="0"/>
              <a:t>This AI-driven system effectively detects driver drowsiness and vehicle damage, enhancing road safety and improving insurance claim processes. The </a:t>
            </a:r>
            <a:r>
              <a:rPr lang="en-GB" dirty="0" err="1"/>
              <a:t>Streamlit</a:t>
            </a:r>
            <a:r>
              <a:rPr lang="en-GB" dirty="0"/>
              <a:t> interface offers user-friendly access to real-time monitoring and repair cost estimation.</a:t>
            </a:r>
          </a:p>
          <a:p>
            <a:pPr algn="just"/>
            <a:r>
              <a:rPr lang="en-GB" dirty="0"/>
              <a:t>Future enhancements could include IoT-based vehicle monitoring, passenger health evaluation via wearables, and AI assessment of injuries and damages, further advancing accident prevention and emergency response.</a:t>
            </a:r>
          </a:p>
        </p:txBody>
      </p:sp>
      <p:pic>
        <p:nvPicPr>
          <p:cNvPr id="16" name="Picture 15" descr="A white car in a room&#10;&#10;Description automatically generated">
            <a:extLst>
              <a:ext uri="{FF2B5EF4-FFF2-40B4-BE49-F238E27FC236}">
                <a16:creationId xmlns:a16="http://schemas.microsoft.com/office/drawing/2014/main" id="{64EE3324-1FE6-05CB-67DA-080B01EC7A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664"/>
            <a:ext cx="5334000" cy="68580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71699505"/>
      </p:ext>
    </p:extLst>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2369</TotalTime>
  <Words>1008</Words>
  <Application>Microsoft Office PowerPoint</Application>
  <PresentationFormat>Widescreen</PresentationFormat>
  <Paragraphs>102</Paragraphs>
  <Slides>10</Slides>
  <Notes>1</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Aptos</vt:lpstr>
      <vt:lpstr>Arial</vt:lpstr>
      <vt:lpstr>Bauhaus 93</vt:lpstr>
      <vt:lpstr>Calibri</vt:lpstr>
      <vt:lpstr>Calibri Light</vt:lpstr>
      <vt:lpstr>Times New Roman</vt:lpstr>
      <vt:lpstr>Office Theme</vt:lpstr>
      <vt:lpstr>ENHANCING VEHICLE SAFETY: A COMPREHENSIVE APPROACH TO DROWSINESS MONITORING AND DAMAGE DETECTION</vt:lpstr>
      <vt:lpstr>INTRODUCTION</vt:lpstr>
      <vt:lpstr>DOMAIN - DEEP LEARNING</vt:lpstr>
      <vt:lpstr>Architecture Diagram</vt:lpstr>
      <vt:lpstr>DROWSINESS DETECTION</vt:lpstr>
      <vt:lpstr>CAR DAMAGE DETECTION</vt:lpstr>
      <vt:lpstr>PowerPoint Presentation</vt:lpstr>
      <vt:lpstr>Results</vt:lpstr>
      <vt:lpstr>Conclusion and Future Enhancement</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ENHANCING VEHICLE INSPECTION: A COMPARATIVE STUDY OF VGG16, VGG19, DENSENET AND MOBILENET FOR REAL-TIME CAR DAMAGE DETECTION</dc:title>
  <dc:creator>Jobin Shery</dc:creator>
  <cp:lastModifiedBy>Jobin Shery</cp:lastModifiedBy>
  <cp:revision>25</cp:revision>
  <dcterms:created xsi:type="dcterms:W3CDTF">2024-04-02T17:21:06Z</dcterms:created>
  <dcterms:modified xsi:type="dcterms:W3CDTF">2025-06-14T16:47:05Z</dcterms:modified>
</cp:coreProperties>
</file>